
<file path=[Content_Types].xml><?xml version="1.0" encoding="utf-8"?>
<Types xmlns="http://schemas.openxmlformats.org/package/2006/content-types">
  <Default Extension="emf" ContentType="image/x-emf"/>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57" r:id="rId5"/>
    <p:sldId id="259" r:id="rId6"/>
    <p:sldId id="262" r:id="rId7"/>
    <p:sldId id="264" r:id="rId8"/>
    <p:sldId id="265" r:id="rId9"/>
    <p:sldId id="278" r:id="rId10"/>
    <p:sldId id="266" r:id="rId11"/>
    <p:sldId id="279" r:id="rId12"/>
    <p:sldId id="276" r:id="rId13"/>
    <p:sldId id="277" r:id="rId14"/>
    <p:sldId id="269" r:id="rId15"/>
    <p:sldId id="270" r:id="rId16"/>
    <p:sldId id="271" r:id="rId17"/>
    <p:sldId id="273" r:id="rId18"/>
    <p:sldId id="274" r:id="rId19"/>
    <p:sldId id="280" r:id="rId20"/>
    <p:sldId id="281" r:id="rId21"/>
    <p:sldId id="268" r:id="rId22"/>
    <p:sldId id="26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ilpa Subramaniam" initials="SS" lastIdx="7" clrIdx="0">
    <p:extLst>
      <p:ext uri="{19B8F6BF-5375-455C-9EA6-DF929625EA0E}">
        <p15:presenceInfo xmlns:p15="http://schemas.microsoft.com/office/powerpoint/2012/main" userId="S::shilpa@stratigosconsulting.com::7acbaa34-04cf-4636-a74b-d5be3ec3bfcb" providerId="AD"/>
      </p:ext>
    </p:extLst>
  </p:cmAuthor>
  <p:cmAuthor id="2" name="Guest User" initials="GU" lastIdx="9" clrIdx="1">
    <p:extLst>
      <p:ext uri="{19B8F6BF-5375-455C-9EA6-DF929625EA0E}">
        <p15:presenceInfo xmlns:p15="http://schemas.microsoft.com/office/powerpoint/2012/main" userId="S::urn:spo:anon#cf8613bb3bddf6b7ff033096efb79d0ddfac08b078642eaf5adc91c13e0126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EC5631-AFE5-4A89-BE47-281F5113C330}" v="8" dt="2018-05-07T11:13:50.585"/>
    <p1510:client id="{BD8FB89E-6BB2-4426-8694-578072BD5171}" v="1" dt="2018-10-25T00:40:59.7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21" autoAdjust="0"/>
    <p:restoredTop sz="94660"/>
  </p:normalViewPr>
  <p:slideViewPr>
    <p:cSldViewPr snapToGrid="0">
      <p:cViewPr varScale="1">
        <p:scale>
          <a:sx n="101" d="100"/>
          <a:sy n="101" d="100"/>
        </p:scale>
        <p:origin x="1362" y="72"/>
      </p:cViewPr>
      <p:guideLst>
        <p:guide orient="horz" pos="2160"/>
        <p:guide pos="3840"/>
      </p:guideLst>
    </p:cSldViewPr>
  </p:slideViewPr>
  <p:notesTextViewPr>
    <p:cViewPr>
      <p:scale>
        <a:sx n="1" d="1"/>
        <a:sy n="1" d="1"/>
      </p:scale>
      <p:origin x="0" y="0"/>
    </p:cViewPr>
  </p:notesTextViewPr>
  <p:sorterViewPr>
    <p:cViewPr>
      <p:scale>
        <a:sx n="100" d="100"/>
        <a:sy n="100" d="100"/>
      </p:scale>
      <p:origin x="0" y="-272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8-05-31T06:25:42.760" idx="6">
    <p:pos x="10" y="10"/>
    <p:text>I would swap blended and innovative - I think we need to highlight that one of the ways in which we differentiate ourselves is by being innovative, so "We are dedicated to developing innovative and blended finance awareness and skills ..." Then again in the bullets, I would swap innovative and blended</p:text>
    <p:extLst>
      <p:ext uri="{C676402C-5697-4E1C-873F-D02D1690AC5C}">
        <p15:threadingInfo xmlns:p15="http://schemas.microsoft.com/office/powerpoint/2012/main" timeZoneBias="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8-05-31T06:25:42.760" idx="6">
    <p:pos x="10" y="10"/>
    <p:text>I would swap blended and innovative - I think we need to highlight that one of the ways in which we differentiate ourselves is by being innovative, so "We are dedicated to developing innovative and blended finance awareness and skills ..." Then again in the bullets, I would swap innovative and blended</p:text>
    <p:extLst>
      <p:ext uri="{C676402C-5697-4E1C-873F-D02D1690AC5C}">
        <p15:threadingInfo xmlns:p15="http://schemas.microsoft.com/office/powerpoint/2012/main" timeZoneBias="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18-05-31T06:25:42.760" idx="6">
    <p:pos x="10" y="10"/>
    <p:text>I would swap blended and innovative - I think we need to highlight that one of the ways in which we differentiate ourselves is by being innovative, so "We are dedicated to developing innovative and blended finance awareness and skills ..." Then again in the bullets, I would swap innovative and blended</p:text>
    <p:extLst>
      <p:ext uri="{C676402C-5697-4E1C-873F-D02D1690AC5C}">
        <p15:threadingInfo xmlns:p15="http://schemas.microsoft.com/office/powerpoint/2012/main" timeZoneBias="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18-05-31T06:25:42.760" idx="6">
    <p:pos x="10" y="10"/>
    <p:text>I would swap blended and innovative - I think we need to highlight that one of the ways in which we differentiate ourselves is by being innovative, so "We are dedicated to developing innovative and blended finance awareness and skills ..." Then again in the bullets, I would swap innovative and blended</p:text>
    <p:extLst>
      <p:ext uri="{C676402C-5697-4E1C-873F-D02D1690AC5C}">
        <p15:threadingInfo xmlns:p15="http://schemas.microsoft.com/office/powerpoint/2012/main" timeZoneBias="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8-05-13T15:04:35.514" idx="5">
    <p:pos x="10" y="10"/>
    <p:text>Did I miss the black jacket memo? :D</p:text>
    <p:extLst>
      <p:ext uri="{C676402C-5697-4E1C-873F-D02D1690AC5C}">
        <p15:threadingInfo xmlns:p15="http://schemas.microsoft.com/office/powerpoint/2012/main" timeZoneBias="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8-05-13T15:05:20.811" idx="6">
    <p:pos x="10" y="10"/>
    <p:text>This is a very unclear map. It looks completely out of sync with the rest of our slide deck.</p:text>
    <p:extLst>
      <p:ext uri="{C676402C-5697-4E1C-873F-D02D1690AC5C}">
        <p15:threadingInfo xmlns:p15="http://schemas.microsoft.com/office/powerpoint/2012/main" timeZoneBias="0"/>
      </p:ext>
    </p:extLst>
  </p:cm>
  <p:cm authorId="2" dt="2018-05-31T06:28:21.662" idx="8">
    <p:pos x="10" y="146"/>
    <p:text>Again, agree with Shilpa. I don't think there is a need for this slide. If we want to include it, it should be a picture of the globe with the text: "Our multicultural ..." around the globe.</p:text>
    <p:extLst>
      <p:ext uri="{C676402C-5697-4E1C-873F-D02D1690AC5C}">
        <p15:threadingInfo xmlns:p15="http://schemas.microsoft.com/office/powerpoint/2012/main" timeZoneBias="0">
          <p15:parentCm authorId="1" idx="6"/>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9A6B48-8039-4875-971F-60D3ADBF1BEF}" type="datetimeFigureOut">
              <a:rPr lang="en-GB" smtClean="0"/>
              <a:t>04/05/2019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5DF246-BFDE-43AF-BFFE-E9D3E43F0736}" type="slidenum">
              <a:rPr lang="en-GB" smtClean="0"/>
              <a:t>‹#›</a:t>
            </a:fld>
            <a:endParaRPr lang="en-GB"/>
          </a:p>
        </p:txBody>
      </p:sp>
    </p:spTree>
    <p:extLst>
      <p:ext uri="{BB962C8B-B14F-4D97-AF65-F5344CB8AC3E}">
        <p14:creationId xmlns:p14="http://schemas.microsoft.com/office/powerpoint/2010/main" val="566597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99407-F753-462A-B5FC-FE78191A70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7B3AFE-CC7E-4A8E-B46E-00FA159283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AB5CD20-9AED-40A4-8F4B-48F40001134A}"/>
              </a:ext>
            </a:extLst>
          </p:cNvPr>
          <p:cNvSpPr>
            <a:spLocks noGrp="1"/>
          </p:cNvSpPr>
          <p:nvPr>
            <p:ph type="dt" sz="half" idx="10"/>
          </p:nvPr>
        </p:nvSpPr>
        <p:spPr/>
        <p:txBody>
          <a:bodyPr/>
          <a:lstStyle/>
          <a:p>
            <a:fld id="{F68F3059-16B3-42A5-915E-839E4DF519E5}" type="datetime1">
              <a:rPr lang="en-GB" smtClean="0"/>
              <a:t>04/05/2019</a:t>
            </a:fld>
            <a:endParaRPr lang="en-GB"/>
          </a:p>
        </p:txBody>
      </p:sp>
      <p:sp>
        <p:nvSpPr>
          <p:cNvPr id="5" name="Footer Placeholder 4">
            <a:extLst>
              <a:ext uri="{FF2B5EF4-FFF2-40B4-BE49-F238E27FC236}">
                <a16:creationId xmlns:a16="http://schemas.microsoft.com/office/drawing/2014/main" id="{F2EDA763-84B8-4092-A514-5063B4E6BB88}"/>
              </a:ext>
            </a:extLst>
          </p:cNvPr>
          <p:cNvSpPr>
            <a:spLocks noGrp="1"/>
          </p:cNvSpPr>
          <p:nvPr>
            <p:ph type="ftr" sz="quarter" idx="11"/>
          </p:nvPr>
        </p:nvSpPr>
        <p:spPr/>
        <p:txBody>
          <a:bodyPr/>
          <a:lstStyle/>
          <a:p>
            <a:r>
              <a:rPr lang="en-GB"/>
              <a:t>Strat!gos 2018 - All rights reserved</a:t>
            </a:r>
          </a:p>
        </p:txBody>
      </p:sp>
      <p:sp>
        <p:nvSpPr>
          <p:cNvPr id="6" name="Slide Number Placeholder 5">
            <a:extLst>
              <a:ext uri="{FF2B5EF4-FFF2-40B4-BE49-F238E27FC236}">
                <a16:creationId xmlns:a16="http://schemas.microsoft.com/office/drawing/2014/main" id="{BE0B16C4-5B77-4446-AECA-64499BB787BE}"/>
              </a:ext>
            </a:extLst>
          </p:cNvPr>
          <p:cNvSpPr>
            <a:spLocks noGrp="1"/>
          </p:cNvSpPr>
          <p:nvPr>
            <p:ph type="sldNum" sz="quarter" idx="12"/>
          </p:nvPr>
        </p:nvSpPr>
        <p:spPr/>
        <p:txBody>
          <a:bodyPr/>
          <a:lstStyle/>
          <a:p>
            <a:fld id="{CB595372-B15E-4E2E-8A6D-FC6AC605A67F}" type="slidenum">
              <a:rPr lang="en-GB" smtClean="0"/>
              <a:t>‹#›</a:t>
            </a:fld>
            <a:endParaRPr lang="en-GB"/>
          </a:p>
        </p:txBody>
      </p:sp>
    </p:spTree>
    <p:extLst>
      <p:ext uri="{BB962C8B-B14F-4D97-AF65-F5344CB8AC3E}">
        <p14:creationId xmlns:p14="http://schemas.microsoft.com/office/powerpoint/2010/main" val="2704158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136ED-C5F6-4797-9A29-4E1E420ACA8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7522392-8B88-4277-8813-5DA11F29541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62D043-EBB6-40B4-B326-08D97B479F4F}"/>
              </a:ext>
            </a:extLst>
          </p:cNvPr>
          <p:cNvSpPr>
            <a:spLocks noGrp="1"/>
          </p:cNvSpPr>
          <p:nvPr>
            <p:ph type="dt" sz="half" idx="10"/>
          </p:nvPr>
        </p:nvSpPr>
        <p:spPr/>
        <p:txBody>
          <a:bodyPr/>
          <a:lstStyle/>
          <a:p>
            <a:fld id="{9C663C12-311F-4725-B8DD-90DEC291E0E7}" type="datetime1">
              <a:rPr lang="en-GB" smtClean="0"/>
              <a:t>04/05/2019</a:t>
            </a:fld>
            <a:endParaRPr lang="en-GB"/>
          </a:p>
        </p:txBody>
      </p:sp>
      <p:sp>
        <p:nvSpPr>
          <p:cNvPr id="5" name="Footer Placeholder 4">
            <a:extLst>
              <a:ext uri="{FF2B5EF4-FFF2-40B4-BE49-F238E27FC236}">
                <a16:creationId xmlns:a16="http://schemas.microsoft.com/office/drawing/2014/main" id="{CED0D775-244E-47AC-AE10-019E99D78425}"/>
              </a:ext>
            </a:extLst>
          </p:cNvPr>
          <p:cNvSpPr>
            <a:spLocks noGrp="1"/>
          </p:cNvSpPr>
          <p:nvPr>
            <p:ph type="ftr" sz="quarter" idx="11"/>
          </p:nvPr>
        </p:nvSpPr>
        <p:spPr/>
        <p:txBody>
          <a:bodyPr/>
          <a:lstStyle/>
          <a:p>
            <a:r>
              <a:rPr lang="en-GB"/>
              <a:t>Strat!gos 2018 - All rights reserved</a:t>
            </a:r>
          </a:p>
        </p:txBody>
      </p:sp>
      <p:sp>
        <p:nvSpPr>
          <p:cNvPr id="6" name="Slide Number Placeholder 5">
            <a:extLst>
              <a:ext uri="{FF2B5EF4-FFF2-40B4-BE49-F238E27FC236}">
                <a16:creationId xmlns:a16="http://schemas.microsoft.com/office/drawing/2014/main" id="{B5B35D9E-70AA-4DA6-A05D-1456D9A851D5}"/>
              </a:ext>
            </a:extLst>
          </p:cNvPr>
          <p:cNvSpPr>
            <a:spLocks noGrp="1"/>
          </p:cNvSpPr>
          <p:nvPr>
            <p:ph type="sldNum" sz="quarter" idx="12"/>
          </p:nvPr>
        </p:nvSpPr>
        <p:spPr/>
        <p:txBody>
          <a:bodyPr/>
          <a:lstStyle/>
          <a:p>
            <a:fld id="{CB595372-B15E-4E2E-8A6D-FC6AC605A67F}" type="slidenum">
              <a:rPr lang="en-GB" smtClean="0"/>
              <a:t>‹#›</a:t>
            </a:fld>
            <a:endParaRPr lang="en-GB"/>
          </a:p>
        </p:txBody>
      </p:sp>
    </p:spTree>
    <p:extLst>
      <p:ext uri="{BB962C8B-B14F-4D97-AF65-F5344CB8AC3E}">
        <p14:creationId xmlns:p14="http://schemas.microsoft.com/office/powerpoint/2010/main" val="3246221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D07FC8-F14E-4489-AAF8-F9E6E90DC68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44BFE68-668C-4AB0-AF31-0E9393C0E01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E4032B-5688-49CC-A01E-357712267C51}"/>
              </a:ext>
            </a:extLst>
          </p:cNvPr>
          <p:cNvSpPr>
            <a:spLocks noGrp="1"/>
          </p:cNvSpPr>
          <p:nvPr>
            <p:ph type="dt" sz="half" idx="10"/>
          </p:nvPr>
        </p:nvSpPr>
        <p:spPr/>
        <p:txBody>
          <a:bodyPr/>
          <a:lstStyle/>
          <a:p>
            <a:fld id="{A4FF38DF-B9D4-48C7-B791-30C94A6ED36B}" type="datetime1">
              <a:rPr lang="en-GB" smtClean="0"/>
              <a:t>04/05/2019</a:t>
            </a:fld>
            <a:endParaRPr lang="en-GB"/>
          </a:p>
        </p:txBody>
      </p:sp>
      <p:sp>
        <p:nvSpPr>
          <p:cNvPr id="5" name="Footer Placeholder 4">
            <a:extLst>
              <a:ext uri="{FF2B5EF4-FFF2-40B4-BE49-F238E27FC236}">
                <a16:creationId xmlns:a16="http://schemas.microsoft.com/office/drawing/2014/main" id="{6F7F5612-B473-4D37-AEFD-7BB2D3EBBEEC}"/>
              </a:ext>
            </a:extLst>
          </p:cNvPr>
          <p:cNvSpPr>
            <a:spLocks noGrp="1"/>
          </p:cNvSpPr>
          <p:nvPr>
            <p:ph type="ftr" sz="quarter" idx="11"/>
          </p:nvPr>
        </p:nvSpPr>
        <p:spPr/>
        <p:txBody>
          <a:bodyPr/>
          <a:lstStyle/>
          <a:p>
            <a:r>
              <a:rPr lang="en-GB"/>
              <a:t>Strat!gos 2018 - All rights reserved</a:t>
            </a:r>
          </a:p>
        </p:txBody>
      </p:sp>
      <p:sp>
        <p:nvSpPr>
          <p:cNvPr id="6" name="Slide Number Placeholder 5">
            <a:extLst>
              <a:ext uri="{FF2B5EF4-FFF2-40B4-BE49-F238E27FC236}">
                <a16:creationId xmlns:a16="http://schemas.microsoft.com/office/drawing/2014/main" id="{D4764DB4-0FAC-408D-9CE3-8D423FF223BC}"/>
              </a:ext>
            </a:extLst>
          </p:cNvPr>
          <p:cNvSpPr>
            <a:spLocks noGrp="1"/>
          </p:cNvSpPr>
          <p:nvPr>
            <p:ph type="sldNum" sz="quarter" idx="12"/>
          </p:nvPr>
        </p:nvSpPr>
        <p:spPr/>
        <p:txBody>
          <a:bodyPr/>
          <a:lstStyle/>
          <a:p>
            <a:fld id="{CB595372-B15E-4E2E-8A6D-FC6AC605A67F}" type="slidenum">
              <a:rPr lang="en-GB" smtClean="0"/>
              <a:t>‹#›</a:t>
            </a:fld>
            <a:endParaRPr lang="en-GB"/>
          </a:p>
        </p:txBody>
      </p:sp>
    </p:spTree>
    <p:extLst>
      <p:ext uri="{BB962C8B-B14F-4D97-AF65-F5344CB8AC3E}">
        <p14:creationId xmlns:p14="http://schemas.microsoft.com/office/powerpoint/2010/main" val="1433479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3075C-6636-44FB-9C18-782210A79D3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6E3EA38-695C-4EED-BE34-C8CE32D2A9F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0D9E46-ED6F-4EFF-AC50-9A6B034EEC7D}"/>
              </a:ext>
            </a:extLst>
          </p:cNvPr>
          <p:cNvSpPr>
            <a:spLocks noGrp="1"/>
          </p:cNvSpPr>
          <p:nvPr>
            <p:ph type="dt" sz="half" idx="10"/>
          </p:nvPr>
        </p:nvSpPr>
        <p:spPr/>
        <p:txBody>
          <a:bodyPr/>
          <a:lstStyle/>
          <a:p>
            <a:fld id="{1F13C7E1-111E-4CFC-9919-2EC694731079}" type="datetime1">
              <a:rPr lang="en-GB" smtClean="0"/>
              <a:t>04/05/2019</a:t>
            </a:fld>
            <a:endParaRPr lang="en-GB"/>
          </a:p>
        </p:txBody>
      </p:sp>
      <p:sp>
        <p:nvSpPr>
          <p:cNvPr id="5" name="Footer Placeholder 4">
            <a:extLst>
              <a:ext uri="{FF2B5EF4-FFF2-40B4-BE49-F238E27FC236}">
                <a16:creationId xmlns:a16="http://schemas.microsoft.com/office/drawing/2014/main" id="{0B20249C-57FB-4202-B7E4-B41BD3719EB4}"/>
              </a:ext>
            </a:extLst>
          </p:cNvPr>
          <p:cNvSpPr>
            <a:spLocks noGrp="1"/>
          </p:cNvSpPr>
          <p:nvPr>
            <p:ph type="ftr" sz="quarter" idx="11"/>
          </p:nvPr>
        </p:nvSpPr>
        <p:spPr/>
        <p:txBody>
          <a:bodyPr/>
          <a:lstStyle/>
          <a:p>
            <a:r>
              <a:rPr lang="en-GB"/>
              <a:t>Strat!gos 2018 - All rights reserved</a:t>
            </a:r>
          </a:p>
        </p:txBody>
      </p:sp>
      <p:sp>
        <p:nvSpPr>
          <p:cNvPr id="6" name="Slide Number Placeholder 5">
            <a:extLst>
              <a:ext uri="{FF2B5EF4-FFF2-40B4-BE49-F238E27FC236}">
                <a16:creationId xmlns:a16="http://schemas.microsoft.com/office/drawing/2014/main" id="{0B42DA6D-B9BA-4E37-BFEE-C3214CC8F4D9}"/>
              </a:ext>
            </a:extLst>
          </p:cNvPr>
          <p:cNvSpPr>
            <a:spLocks noGrp="1"/>
          </p:cNvSpPr>
          <p:nvPr>
            <p:ph type="sldNum" sz="quarter" idx="12"/>
          </p:nvPr>
        </p:nvSpPr>
        <p:spPr/>
        <p:txBody>
          <a:bodyPr/>
          <a:lstStyle/>
          <a:p>
            <a:fld id="{CB595372-B15E-4E2E-8A6D-FC6AC605A67F}" type="slidenum">
              <a:rPr lang="en-GB" smtClean="0"/>
              <a:t>‹#›</a:t>
            </a:fld>
            <a:endParaRPr lang="en-GB"/>
          </a:p>
        </p:txBody>
      </p:sp>
    </p:spTree>
    <p:extLst>
      <p:ext uri="{BB962C8B-B14F-4D97-AF65-F5344CB8AC3E}">
        <p14:creationId xmlns:p14="http://schemas.microsoft.com/office/powerpoint/2010/main" val="265774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479A5-FF23-4E2D-9A6F-01648281D1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ED2CA89-3457-456D-9A7A-BA14DEF05F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A7C262-0162-44DC-B293-9C6EBC20C27A}"/>
              </a:ext>
            </a:extLst>
          </p:cNvPr>
          <p:cNvSpPr>
            <a:spLocks noGrp="1"/>
          </p:cNvSpPr>
          <p:nvPr>
            <p:ph type="dt" sz="half" idx="10"/>
          </p:nvPr>
        </p:nvSpPr>
        <p:spPr/>
        <p:txBody>
          <a:bodyPr/>
          <a:lstStyle/>
          <a:p>
            <a:fld id="{47C99CFE-3E8A-4FB9-B0B8-BE8A70AA40AA}" type="datetime1">
              <a:rPr lang="en-GB" smtClean="0"/>
              <a:t>04/05/2019</a:t>
            </a:fld>
            <a:endParaRPr lang="en-GB"/>
          </a:p>
        </p:txBody>
      </p:sp>
      <p:sp>
        <p:nvSpPr>
          <p:cNvPr id="5" name="Footer Placeholder 4">
            <a:extLst>
              <a:ext uri="{FF2B5EF4-FFF2-40B4-BE49-F238E27FC236}">
                <a16:creationId xmlns:a16="http://schemas.microsoft.com/office/drawing/2014/main" id="{DC8D3A52-176E-4BEB-B7F1-C123F322BDE6}"/>
              </a:ext>
            </a:extLst>
          </p:cNvPr>
          <p:cNvSpPr>
            <a:spLocks noGrp="1"/>
          </p:cNvSpPr>
          <p:nvPr>
            <p:ph type="ftr" sz="quarter" idx="11"/>
          </p:nvPr>
        </p:nvSpPr>
        <p:spPr/>
        <p:txBody>
          <a:bodyPr/>
          <a:lstStyle/>
          <a:p>
            <a:r>
              <a:rPr lang="en-GB"/>
              <a:t>Strat!gos 2018 - All rights reserved</a:t>
            </a:r>
          </a:p>
        </p:txBody>
      </p:sp>
      <p:sp>
        <p:nvSpPr>
          <p:cNvPr id="6" name="Slide Number Placeholder 5">
            <a:extLst>
              <a:ext uri="{FF2B5EF4-FFF2-40B4-BE49-F238E27FC236}">
                <a16:creationId xmlns:a16="http://schemas.microsoft.com/office/drawing/2014/main" id="{038F3E6C-B8BA-4404-A6CC-6469BD0AB394}"/>
              </a:ext>
            </a:extLst>
          </p:cNvPr>
          <p:cNvSpPr>
            <a:spLocks noGrp="1"/>
          </p:cNvSpPr>
          <p:nvPr>
            <p:ph type="sldNum" sz="quarter" idx="12"/>
          </p:nvPr>
        </p:nvSpPr>
        <p:spPr/>
        <p:txBody>
          <a:bodyPr/>
          <a:lstStyle/>
          <a:p>
            <a:fld id="{CB595372-B15E-4E2E-8A6D-FC6AC605A67F}" type="slidenum">
              <a:rPr lang="en-GB" smtClean="0"/>
              <a:t>‹#›</a:t>
            </a:fld>
            <a:endParaRPr lang="en-GB"/>
          </a:p>
        </p:txBody>
      </p:sp>
    </p:spTree>
    <p:extLst>
      <p:ext uri="{BB962C8B-B14F-4D97-AF65-F5344CB8AC3E}">
        <p14:creationId xmlns:p14="http://schemas.microsoft.com/office/powerpoint/2010/main" val="1133899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BCF9A-D588-4A3E-AD61-E616B47EAE7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9075E32-9863-4667-9989-75AB96643B1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6464F8A-F30A-4C09-BFC5-64CA1EB3B2F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E775496-3A7A-4D0A-B9DB-B9C74C1E4F3D}"/>
              </a:ext>
            </a:extLst>
          </p:cNvPr>
          <p:cNvSpPr>
            <a:spLocks noGrp="1"/>
          </p:cNvSpPr>
          <p:nvPr>
            <p:ph type="dt" sz="half" idx="10"/>
          </p:nvPr>
        </p:nvSpPr>
        <p:spPr/>
        <p:txBody>
          <a:bodyPr/>
          <a:lstStyle/>
          <a:p>
            <a:fld id="{33A23853-DDFB-4A3E-A9EB-004AF10EE698}" type="datetime1">
              <a:rPr lang="en-GB" smtClean="0"/>
              <a:t>04/05/2019</a:t>
            </a:fld>
            <a:endParaRPr lang="en-GB"/>
          </a:p>
        </p:txBody>
      </p:sp>
      <p:sp>
        <p:nvSpPr>
          <p:cNvPr id="6" name="Footer Placeholder 5">
            <a:extLst>
              <a:ext uri="{FF2B5EF4-FFF2-40B4-BE49-F238E27FC236}">
                <a16:creationId xmlns:a16="http://schemas.microsoft.com/office/drawing/2014/main" id="{9EDFC5BE-9B15-4DB1-A0A8-4ACD3F529711}"/>
              </a:ext>
            </a:extLst>
          </p:cNvPr>
          <p:cNvSpPr>
            <a:spLocks noGrp="1"/>
          </p:cNvSpPr>
          <p:nvPr>
            <p:ph type="ftr" sz="quarter" idx="11"/>
          </p:nvPr>
        </p:nvSpPr>
        <p:spPr/>
        <p:txBody>
          <a:bodyPr/>
          <a:lstStyle/>
          <a:p>
            <a:r>
              <a:rPr lang="en-GB"/>
              <a:t>Strat!gos 2018 - All rights reserved</a:t>
            </a:r>
          </a:p>
        </p:txBody>
      </p:sp>
      <p:sp>
        <p:nvSpPr>
          <p:cNvPr id="7" name="Slide Number Placeholder 6">
            <a:extLst>
              <a:ext uri="{FF2B5EF4-FFF2-40B4-BE49-F238E27FC236}">
                <a16:creationId xmlns:a16="http://schemas.microsoft.com/office/drawing/2014/main" id="{1C0518DD-2AEF-46FF-9B45-9BC8B3C7B7AD}"/>
              </a:ext>
            </a:extLst>
          </p:cNvPr>
          <p:cNvSpPr>
            <a:spLocks noGrp="1"/>
          </p:cNvSpPr>
          <p:nvPr>
            <p:ph type="sldNum" sz="quarter" idx="12"/>
          </p:nvPr>
        </p:nvSpPr>
        <p:spPr/>
        <p:txBody>
          <a:bodyPr/>
          <a:lstStyle/>
          <a:p>
            <a:fld id="{CB595372-B15E-4E2E-8A6D-FC6AC605A67F}" type="slidenum">
              <a:rPr lang="en-GB" smtClean="0"/>
              <a:t>‹#›</a:t>
            </a:fld>
            <a:endParaRPr lang="en-GB"/>
          </a:p>
        </p:txBody>
      </p:sp>
    </p:spTree>
    <p:extLst>
      <p:ext uri="{BB962C8B-B14F-4D97-AF65-F5344CB8AC3E}">
        <p14:creationId xmlns:p14="http://schemas.microsoft.com/office/powerpoint/2010/main" val="2302980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8463D-9B91-4168-AB7A-3A5E9D7CF54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A76DE5E-D559-4BD2-8E29-E3ABB6F3CB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C26C1D4-C2B9-407A-A22A-6182641FFF1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F22AE4-DA2B-4043-AA88-F5995B7394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A125BDE-4041-447B-9CC2-FDA24826833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6574896-466D-4968-B4CC-0C98C6DF531C}"/>
              </a:ext>
            </a:extLst>
          </p:cNvPr>
          <p:cNvSpPr>
            <a:spLocks noGrp="1"/>
          </p:cNvSpPr>
          <p:nvPr>
            <p:ph type="dt" sz="half" idx="10"/>
          </p:nvPr>
        </p:nvSpPr>
        <p:spPr/>
        <p:txBody>
          <a:bodyPr/>
          <a:lstStyle/>
          <a:p>
            <a:fld id="{16BD05E1-F9A0-443D-93C1-DFE97C1790B8}" type="datetime1">
              <a:rPr lang="en-GB" smtClean="0"/>
              <a:t>04/05/2019</a:t>
            </a:fld>
            <a:endParaRPr lang="en-GB"/>
          </a:p>
        </p:txBody>
      </p:sp>
      <p:sp>
        <p:nvSpPr>
          <p:cNvPr id="8" name="Footer Placeholder 7">
            <a:extLst>
              <a:ext uri="{FF2B5EF4-FFF2-40B4-BE49-F238E27FC236}">
                <a16:creationId xmlns:a16="http://schemas.microsoft.com/office/drawing/2014/main" id="{94981931-0AE6-40D5-A18E-EBE5F366992E}"/>
              </a:ext>
            </a:extLst>
          </p:cNvPr>
          <p:cNvSpPr>
            <a:spLocks noGrp="1"/>
          </p:cNvSpPr>
          <p:nvPr>
            <p:ph type="ftr" sz="quarter" idx="11"/>
          </p:nvPr>
        </p:nvSpPr>
        <p:spPr/>
        <p:txBody>
          <a:bodyPr/>
          <a:lstStyle/>
          <a:p>
            <a:r>
              <a:rPr lang="en-GB"/>
              <a:t>Strat!gos 2018 - All rights reserved</a:t>
            </a:r>
          </a:p>
        </p:txBody>
      </p:sp>
      <p:sp>
        <p:nvSpPr>
          <p:cNvPr id="9" name="Slide Number Placeholder 8">
            <a:extLst>
              <a:ext uri="{FF2B5EF4-FFF2-40B4-BE49-F238E27FC236}">
                <a16:creationId xmlns:a16="http://schemas.microsoft.com/office/drawing/2014/main" id="{59B22DED-42FB-478D-B01F-F46164AD4D28}"/>
              </a:ext>
            </a:extLst>
          </p:cNvPr>
          <p:cNvSpPr>
            <a:spLocks noGrp="1"/>
          </p:cNvSpPr>
          <p:nvPr>
            <p:ph type="sldNum" sz="quarter" idx="12"/>
          </p:nvPr>
        </p:nvSpPr>
        <p:spPr/>
        <p:txBody>
          <a:bodyPr/>
          <a:lstStyle/>
          <a:p>
            <a:fld id="{CB595372-B15E-4E2E-8A6D-FC6AC605A67F}" type="slidenum">
              <a:rPr lang="en-GB" smtClean="0"/>
              <a:t>‹#›</a:t>
            </a:fld>
            <a:endParaRPr lang="en-GB"/>
          </a:p>
        </p:txBody>
      </p:sp>
    </p:spTree>
    <p:extLst>
      <p:ext uri="{BB962C8B-B14F-4D97-AF65-F5344CB8AC3E}">
        <p14:creationId xmlns:p14="http://schemas.microsoft.com/office/powerpoint/2010/main" val="1263651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8D802-1844-4933-81FB-EBD8332E568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63CFE9C-04BC-4417-BB01-4016A0188F38}"/>
              </a:ext>
            </a:extLst>
          </p:cNvPr>
          <p:cNvSpPr>
            <a:spLocks noGrp="1"/>
          </p:cNvSpPr>
          <p:nvPr>
            <p:ph type="dt" sz="half" idx="10"/>
          </p:nvPr>
        </p:nvSpPr>
        <p:spPr/>
        <p:txBody>
          <a:bodyPr/>
          <a:lstStyle/>
          <a:p>
            <a:fld id="{32643FB8-4D65-4001-8AF5-36F4DA5B5F89}" type="datetime1">
              <a:rPr lang="en-GB" smtClean="0"/>
              <a:t>04/05/2019</a:t>
            </a:fld>
            <a:endParaRPr lang="en-GB"/>
          </a:p>
        </p:txBody>
      </p:sp>
      <p:sp>
        <p:nvSpPr>
          <p:cNvPr id="4" name="Footer Placeholder 3">
            <a:extLst>
              <a:ext uri="{FF2B5EF4-FFF2-40B4-BE49-F238E27FC236}">
                <a16:creationId xmlns:a16="http://schemas.microsoft.com/office/drawing/2014/main" id="{45D3870B-F64A-40BE-ACBC-8922916105F8}"/>
              </a:ext>
            </a:extLst>
          </p:cNvPr>
          <p:cNvSpPr>
            <a:spLocks noGrp="1"/>
          </p:cNvSpPr>
          <p:nvPr>
            <p:ph type="ftr" sz="quarter" idx="11"/>
          </p:nvPr>
        </p:nvSpPr>
        <p:spPr/>
        <p:txBody>
          <a:bodyPr/>
          <a:lstStyle/>
          <a:p>
            <a:r>
              <a:rPr lang="en-GB"/>
              <a:t>Strat!gos 2018 - All rights reserved</a:t>
            </a:r>
          </a:p>
        </p:txBody>
      </p:sp>
      <p:sp>
        <p:nvSpPr>
          <p:cNvPr id="5" name="Slide Number Placeholder 4">
            <a:extLst>
              <a:ext uri="{FF2B5EF4-FFF2-40B4-BE49-F238E27FC236}">
                <a16:creationId xmlns:a16="http://schemas.microsoft.com/office/drawing/2014/main" id="{BD9ECD24-F2D8-4061-83BF-1AF8E212C9A0}"/>
              </a:ext>
            </a:extLst>
          </p:cNvPr>
          <p:cNvSpPr>
            <a:spLocks noGrp="1"/>
          </p:cNvSpPr>
          <p:nvPr>
            <p:ph type="sldNum" sz="quarter" idx="12"/>
          </p:nvPr>
        </p:nvSpPr>
        <p:spPr/>
        <p:txBody>
          <a:bodyPr/>
          <a:lstStyle/>
          <a:p>
            <a:fld id="{CB595372-B15E-4E2E-8A6D-FC6AC605A67F}" type="slidenum">
              <a:rPr lang="en-GB" smtClean="0"/>
              <a:t>‹#›</a:t>
            </a:fld>
            <a:endParaRPr lang="en-GB"/>
          </a:p>
        </p:txBody>
      </p:sp>
    </p:spTree>
    <p:extLst>
      <p:ext uri="{BB962C8B-B14F-4D97-AF65-F5344CB8AC3E}">
        <p14:creationId xmlns:p14="http://schemas.microsoft.com/office/powerpoint/2010/main" val="2270553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2E269C-0086-463A-A5FE-1EE3A853C172}"/>
              </a:ext>
            </a:extLst>
          </p:cNvPr>
          <p:cNvSpPr>
            <a:spLocks noGrp="1"/>
          </p:cNvSpPr>
          <p:nvPr>
            <p:ph type="dt" sz="half" idx="10"/>
          </p:nvPr>
        </p:nvSpPr>
        <p:spPr/>
        <p:txBody>
          <a:bodyPr/>
          <a:lstStyle/>
          <a:p>
            <a:fld id="{B2EA6906-8C4F-4AC7-957D-8602D3B4F99F}" type="datetime1">
              <a:rPr lang="en-GB" smtClean="0"/>
              <a:t>04/05/2019</a:t>
            </a:fld>
            <a:endParaRPr lang="en-GB"/>
          </a:p>
        </p:txBody>
      </p:sp>
      <p:sp>
        <p:nvSpPr>
          <p:cNvPr id="3" name="Footer Placeholder 2">
            <a:extLst>
              <a:ext uri="{FF2B5EF4-FFF2-40B4-BE49-F238E27FC236}">
                <a16:creationId xmlns:a16="http://schemas.microsoft.com/office/drawing/2014/main" id="{5C9660D0-3D7C-46DE-AAA8-C88B0A7B303C}"/>
              </a:ext>
            </a:extLst>
          </p:cNvPr>
          <p:cNvSpPr>
            <a:spLocks noGrp="1"/>
          </p:cNvSpPr>
          <p:nvPr>
            <p:ph type="ftr" sz="quarter" idx="11"/>
          </p:nvPr>
        </p:nvSpPr>
        <p:spPr/>
        <p:txBody>
          <a:bodyPr/>
          <a:lstStyle/>
          <a:p>
            <a:r>
              <a:rPr lang="en-GB"/>
              <a:t>Strat!gos 2018 - All rights reserved</a:t>
            </a:r>
          </a:p>
        </p:txBody>
      </p:sp>
      <p:sp>
        <p:nvSpPr>
          <p:cNvPr id="4" name="Slide Number Placeholder 3">
            <a:extLst>
              <a:ext uri="{FF2B5EF4-FFF2-40B4-BE49-F238E27FC236}">
                <a16:creationId xmlns:a16="http://schemas.microsoft.com/office/drawing/2014/main" id="{387F5EDC-0814-43AE-81DE-993E09A97B97}"/>
              </a:ext>
            </a:extLst>
          </p:cNvPr>
          <p:cNvSpPr>
            <a:spLocks noGrp="1"/>
          </p:cNvSpPr>
          <p:nvPr>
            <p:ph type="sldNum" sz="quarter" idx="12"/>
          </p:nvPr>
        </p:nvSpPr>
        <p:spPr/>
        <p:txBody>
          <a:bodyPr/>
          <a:lstStyle/>
          <a:p>
            <a:fld id="{CB595372-B15E-4E2E-8A6D-FC6AC605A67F}" type="slidenum">
              <a:rPr lang="en-GB" smtClean="0"/>
              <a:t>‹#›</a:t>
            </a:fld>
            <a:endParaRPr lang="en-GB"/>
          </a:p>
        </p:txBody>
      </p:sp>
    </p:spTree>
    <p:extLst>
      <p:ext uri="{BB962C8B-B14F-4D97-AF65-F5344CB8AC3E}">
        <p14:creationId xmlns:p14="http://schemas.microsoft.com/office/powerpoint/2010/main" val="141277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B7D50-34FF-478C-9923-AB673BC08F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3D6A8C3-8519-4844-89DA-164D0CC0B5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A6C4917-D118-4575-8D2D-7F40C239C5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35F620-5911-4202-B3F1-8CFE3E4076F9}"/>
              </a:ext>
            </a:extLst>
          </p:cNvPr>
          <p:cNvSpPr>
            <a:spLocks noGrp="1"/>
          </p:cNvSpPr>
          <p:nvPr>
            <p:ph type="dt" sz="half" idx="10"/>
          </p:nvPr>
        </p:nvSpPr>
        <p:spPr/>
        <p:txBody>
          <a:bodyPr/>
          <a:lstStyle/>
          <a:p>
            <a:fld id="{A5E9B4D3-FE5F-4F03-A966-1F6D4DE4A051}" type="datetime1">
              <a:rPr lang="en-GB" smtClean="0"/>
              <a:t>04/05/2019</a:t>
            </a:fld>
            <a:endParaRPr lang="en-GB"/>
          </a:p>
        </p:txBody>
      </p:sp>
      <p:sp>
        <p:nvSpPr>
          <p:cNvPr id="6" name="Footer Placeholder 5">
            <a:extLst>
              <a:ext uri="{FF2B5EF4-FFF2-40B4-BE49-F238E27FC236}">
                <a16:creationId xmlns:a16="http://schemas.microsoft.com/office/drawing/2014/main" id="{8CEB7039-A057-4FB7-9264-E2F1D0FD9412}"/>
              </a:ext>
            </a:extLst>
          </p:cNvPr>
          <p:cNvSpPr>
            <a:spLocks noGrp="1"/>
          </p:cNvSpPr>
          <p:nvPr>
            <p:ph type="ftr" sz="quarter" idx="11"/>
          </p:nvPr>
        </p:nvSpPr>
        <p:spPr/>
        <p:txBody>
          <a:bodyPr/>
          <a:lstStyle/>
          <a:p>
            <a:r>
              <a:rPr lang="en-GB"/>
              <a:t>Strat!gos 2018 - All rights reserved</a:t>
            </a:r>
          </a:p>
        </p:txBody>
      </p:sp>
      <p:sp>
        <p:nvSpPr>
          <p:cNvPr id="7" name="Slide Number Placeholder 6">
            <a:extLst>
              <a:ext uri="{FF2B5EF4-FFF2-40B4-BE49-F238E27FC236}">
                <a16:creationId xmlns:a16="http://schemas.microsoft.com/office/drawing/2014/main" id="{3259C1C8-4CB7-46D7-AB4A-F19FC3839668}"/>
              </a:ext>
            </a:extLst>
          </p:cNvPr>
          <p:cNvSpPr>
            <a:spLocks noGrp="1"/>
          </p:cNvSpPr>
          <p:nvPr>
            <p:ph type="sldNum" sz="quarter" idx="12"/>
          </p:nvPr>
        </p:nvSpPr>
        <p:spPr/>
        <p:txBody>
          <a:bodyPr/>
          <a:lstStyle/>
          <a:p>
            <a:fld id="{CB595372-B15E-4E2E-8A6D-FC6AC605A67F}" type="slidenum">
              <a:rPr lang="en-GB" smtClean="0"/>
              <a:t>‹#›</a:t>
            </a:fld>
            <a:endParaRPr lang="en-GB"/>
          </a:p>
        </p:txBody>
      </p:sp>
    </p:spTree>
    <p:extLst>
      <p:ext uri="{BB962C8B-B14F-4D97-AF65-F5344CB8AC3E}">
        <p14:creationId xmlns:p14="http://schemas.microsoft.com/office/powerpoint/2010/main" val="713947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5854A-16B8-46A1-B1F5-854BD65893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27B319D-07D0-48FD-BF84-43AB1AE8BF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C2E3095-9856-46E8-8049-B85821F153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43BEACF-9AA2-4870-8EB3-5A2DE28F1CEE}"/>
              </a:ext>
            </a:extLst>
          </p:cNvPr>
          <p:cNvSpPr>
            <a:spLocks noGrp="1"/>
          </p:cNvSpPr>
          <p:nvPr>
            <p:ph type="dt" sz="half" idx="10"/>
          </p:nvPr>
        </p:nvSpPr>
        <p:spPr/>
        <p:txBody>
          <a:bodyPr/>
          <a:lstStyle/>
          <a:p>
            <a:fld id="{D8F41E13-863D-4490-9EAE-961AEEA096A4}" type="datetime1">
              <a:rPr lang="en-GB" smtClean="0"/>
              <a:t>04/05/2019</a:t>
            </a:fld>
            <a:endParaRPr lang="en-GB"/>
          </a:p>
        </p:txBody>
      </p:sp>
      <p:sp>
        <p:nvSpPr>
          <p:cNvPr id="6" name="Footer Placeholder 5">
            <a:extLst>
              <a:ext uri="{FF2B5EF4-FFF2-40B4-BE49-F238E27FC236}">
                <a16:creationId xmlns:a16="http://schemas.microsoft.com/office/drawing/2014/main" id="{9790A024-4478-4665-B55D-4130314D7C21}"/>
              </a:ext>
            </a:extLst>
          </p:cNvPr>
          <p:cNvSpPr>
            <a:spLocks noGrp="1"/>
          </p:cNvSpPr>
          <p:nvPr>
            <p:ph type="ftr" sz="quarter" idx="11"/>
          </p:nvPr>
        </p:nvSpPr>
        <p:spPr/>
        <p:txBody>
          <a:bodyPr/>
          <a:lstStyle/>
          <a:p>
            <a:r>
              <a:rPr lang="en-GB"/>
              <a:t>Strat!gos 2018 - All rights reserved</a:t>
            </a:r>
          </a:p>
        </p:txBody>
      </p:sp>
      <p:sp>
        <p:nvSpPr>
          <p:cNvPr id="7" name="Slide Number Placeholder 6">
            <a:extLst>
              <a:ext uri="{FF2B5EF4-FFF2-40B4-BE49-F238E27FC236}">
                <a16:creationId xmlns:a16="http://schemas.microsoft.com/office/drawing/2014/main" id="{A563B029-3E9A-406F-B275-2965E8BFA3CA}"/>
              </a:ext>
            </a:extLst>
          </p:cNvPr>
          <p:cNvSpPr>
            <a:spLocks noGrp="1"/>
          </p:cNvSpPr>
          <p:nvPr>
            <p:ph type="sldNum" sz="quarter" idx="12"/>
          </p:nvPr>
        </p:nvSpPr>
        <p:spPr/>
        <p:txBody>
          <a:bodyPr/>
          <a:lstStyle/>
          <a:p>
            <a:fld id="{CB595372-B15E-4E2E-8A6D-FC6AC605A67F}" type="slidenum">
              <a:rPr lang="en-GB" smtClean="0"/>
              <a:t>‹#›</a:t>
            </a:fld>
            <a:endParaRPr lang="en-GB"/>
          </a:p>
        </p:txBody>
      </p:sp>
    </p:spTree>
    <p:extLst>
      <p:ext uri="{BB962C8B-B14F-4D97-AF65-F5344CB8AC3E}">
        <p14:creationId xmlns:p14="http://schemas.microsoft.com/office/powerpoint/2010/main" val="48284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468259-772A-4279-B106-0A3195FDA7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FFFA4BB-BE59-4512-9F82-B151B0D7B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083F73-1498-491E-AADB-7AFE06C917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90CA8-7229-4544-96FA-6AF7DA184AB6}" type="datetime1">
              <a:rPr lang="en-GB" smtClean="0"/>
              <a:t>04/05/2019</a:t>
            </a:fld>
            <a:endParaRPr lang="en-GB"/>
          </a:p>
        </p:txBody>
      </p:sp>
      <p:sp>
        <p:nvSpPr>
          <p:cNvPr id="5" name="Footer Placeholder 4">
            <a:extLst>
              <a:ext uri="{FF2B5EF4-FFF2-40B4-BE49-F238E27FC236}">
                <a16:creationId xmlns:a16="http://schemas.microsoft.com/office/drawing/2014/main" id="{43E73200-A48D-457C-81F7-5C8ABF78FA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Strat!gos 2018 - All rights reserved</a:t>
            </a:r>
          </a:p>
        </p:txBody>
      </p:sp>
      <p:sp>
        <p:nvSpPr>
          <p:cNvPr id="6" name="Slide Number Placeholder 5">
            <a:extLst>
              <a:ext uri="{FF2B5EF4-FFF2-40B4-BE49-F238E27FC236}">
                <a16:creationId xmlns:a16="http://schemas.microsoft.com/office/drawing/2014/main" id="{47E1F259-BA89-4D7C-93DC-3795147BB0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595372-B15E-4E2E-8A6D-FC6AC605A67F}" type="slidenum">
              <a:rPr lang="en-GB" smtClean="0"/>
              <a:t>‹#›</a:t>
            </a:fld>
            <a:endParaRPr lang="en-GB"/>
          </a:p>
        </p:txBody>
      </p:sp>
    </p:spTree>
    <p:extLst>
      <p:ext uri="{BB962C8B-B14F-4D97-AF65-F5344CB8AC3E}">
        <p14:creationId xmlns:p14="http://schemas.microsoft.com/office/powerpoint/2010/main" val="2227365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Nairobi" TargetMode="External"/><Relationship Id="rId7" Type="http://schemas.openxmlformats.org/officeDocument/2006/relationships/image" Target="../media/image9.emf"/><Relationship Id="rId2" Type="http://schemas.openxmlformats.org/officeDocument/2006/relationships/hyperlink" Target="https://en.wikipedia.org/wiki/Marsabit_County" TargetMode="Externa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jpeg"/><Relationship Id="rId4" Type="http://schemas.openxmlformats.org/officeDocument/2006/relationships/hyperlink" Target="https://en.wikipedia.org/wiki/Kenya"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9.emf"/></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comments" Target="../comments/comment3.xml"/><Relationship Id="rId4" Type="http://schemas.openxmlformats.org/officeDocument/2006/relationships/image" Target="../media/image9.emf"/></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comments" Target="../comments/comment4.xml"/><Relationship Id="rId4" Type="http://schemas.openxmlformats.org/officeDocument/2006/relationships/image" Target="../media/image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emf"/><Relationship Id="rId7"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comments" Target="../comments/comment5.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comments" Target="../comments/comment6.xml"/><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9.emf"/><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5835" b="27229"/>
          <a:stretch/>
        </p:blipFill>
        <p:spPr>
          <a:xfrm>
            <a:off x="0" y="-2"/>
            <a:ext cx="12311999" cy="7086725"/>
          </a:xfrm>
          <a:prstGeom prst="rect">
            <a:avLst/>
          </a:prstGeom>
        </p:spPr>
      </p:pic>
      <p:sp>
        <p:nvSpPr>
          <p:cNvPr id="7" name="Rounded Rectangle 6"/>
          <p:cNvSpPr/>
          <p:nvPr/>
        </p:nvSpPr>
        <p:spPr>
          <a:xfrm>
            <a:off x="602543" y="2649419"/>
            <a:ext cx="5691012" cy="1779458"/>
          </a:xfrm>
          <a:prstGeom prst="roundRect">
            <a:avLst>
              <a:gd name="adj" fmla="val 7731"/>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481B9D0B-B46F-40C5-9CE1-398A9DBC703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835" y="2109605"/>
            <a:ext cx="7625085" cy="2015826"/>
          </a:xfrm>
        </p:spPr>
      </p:pic>
      <p:sp>
        <p:nvSpPr>
          <p:cNvPr id="6" name="TextBox 5">
            <a:extLst>
              <a:ext uri="{FF2B5EF4-FFF2-40B4-BE49-F238E27FC236}">
                <a16:creationId xmlns:a16="http://schemas.microsoft.com/office/drawing/2014/main" id="{C15391FC-5700-4EE3-A540-019BCDD2BE96}"/>
              </a:ext>
            </a:extLst>
          </p:cNvPr>
          <p:cNvSpPr txBox="1"/>
          <p:nvPr/>
        </p:nvSpPr>
        <p:spPr>
          <a:xfrm>
            <a:off x="1756829" y="3400451"/>
            <a:ext cx="4924777" cy="353943"/>
          </a:xfrm>
          <a:prstGeom prst="rect">
            <a:avLst/>
          </a:prstGeom>
          <a:noFill/>
        </p:spPr>
        <p:txBody>
          <a:bodyPr wrap="square" rtlCol="0">
            <a:spAutoFit/>
          </a:bodyPr>
          <a:lstStyle/>
          <a:p>
            <a:pPr algn="r"/>
            <a:r>
              <a:rPr lang="en-GB" sz="1700" b="1" dirty="0"/>
              <a:t>FINANCING</a:t>
            </a:r>
            <a:r>
              <a:rPr lang="fr-CH" sz="1700" b="1" dirty="0"/>
              <a:t> SOLUTIONS FOR SOCIAL IMPACT</a:t>
            </a:r>
            <a:endParaRPr lang="en-GB" sz="1700" b="1" dirty="0"/>
          </a:p>
        </p:txBody>
      </p:sp>
      <p:sp>
        <p:nvSpPr>
          <p:cNvPr id="8" name="Footer Placeholder 7">
            <a:extLst>
              <a:ext uri="{FF2B5EF4-FFF2-40B4-BE49-F238E27FC236}">
                <a16:creationId xmlns:a16="http://schemas.microsoft.com/office/drawing/2014/main" id="{8CF9C904-DBEA-4FC1-9A77-54B14A6DD5D1}"/>
              </a:ext>
            </a:extLst>
          </p:cNvPr>
          <p:cNvSpPr>
            <a:spLocks noGrp="1"/>
          </p:cNvSpPr>
          <p:nvPr>
            <p:ph type="ftr" sz="quarter" idx="11"/>
          </p:nvPr>
        </p:nvSpPr>
        <p:spPr>
          <a:xfrm>
            <a:off x="8077197" y="6577538"/>
            <a:ext cx="4114800" cy="365125"/>
          </a:xfrm>
        </p:spPr>
        <p:txBody>
          <a:bodyPr/>
          <a:lstStyle/>
          <a:p>
            <a:pPr algn="r"/>
            <a:r>
              <a:rPr lang="en-GB" sz="800" dirty="0">
                <a:solidFill>
                  <a:schemeClr val="bg1"/>
                </a:solidFill>
              </a:rPr>
              <a:t>STRAT!GOS 2018 - All rights reserved</a:t>
            </a:r>
          </a:p>
        </p:txBody>
      </p:sp>
    </p:spTree>
    <p:extLst>
      <p:ext uri="{BB962C8B-B14F-4D97-AF65-F5344CB8AC3E}">
        <p14:creationId xmlns:p14="http://schemas.microsoft.com/office/powerpoint/2010/main" val="3639391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7473C-CB02-4B53-885D-29D97223698D}"/>
              </a:ext>
            </a:extLst>
          </p:cNvPr>
          <p:cNvSpPr>
            <a:spLocks noGrp="1"/>
          </p:cNvSpPr>
          <p:nvPr>
            <p:ph type="title"/>
          </p:nvPr>
        </p:nvSpPr>
        <p:spPr>
          <a:xfrm>
            <a:off x="454677" y="171864"/>
            <a:ext cx="10899123" cy="823070"/>
          </a:xfrm>
        </p:spPr>
        <p:txBody>
          <a:bodyPr>
            <a:normAutofit/>
          </a:bodyPr>
          <a:lstStyle/>
          <a:p>
            <a:r>
              <a:rPr lang="en-GB" sz="3200" b="1" dirty="0">
                <a:solidFill>
                  <a:srgbClr val="FF6600"/>
                </a:solidFill>
                <a:latin typeface="Calibri"/>
                <a:cs typeface="Calibri"/>
              </a:rPr>
              <a:t>GROWTH</a:t>
            </a:r>
          </a:p>
        </p:txBody>
      </p:sp>
      <p:pic>
        <p:nvPicPr>
          <p:cNvPr id="7" name="Picture 6"/>
          <p:cNvPicPr>
            <a:picLocks noChangeAspect="1"/>
          </p:cNvPicPr>
          <p:nvPr/>
        </p:nvPicPr>
        <p:blipFill>
          <a:blip r:embed="rId2"/>
          <a:stretch>
            <a:fillRect/>
          </a:stretch>
        </p:blipFill>
        <p:spPr>
          <a:xfrm>
            <a:off x="0" y="6131983"/>
            <a:ext cx="12240000" cy="745875"/>
          </a:xfrm>
          <a:prstGeom prst="rect">
            <a:avLst/>
          </a:prstGeom>
        </p:spPr>
      </p:pic>
      <p:pic>
        <p:nvPicPr>
          <p:cNvPr id="8" name="Picture 7">
            <a:extLst>
              <a:ext uri="{FF2B5EF4-FFF2-40B4-BE49-F238E27FC236}">
                <a16:creationId xmlns:a16="http://schemas.microsoft.com/office/drawing/2014/main" id="{D6B84A41-1FA6-4C42-8015-1E75035A8E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73" y="6018930"/>
            <a:ext cx="1097123" cy="976653"/>
          </a:xfrm>
          <a:prstGeom prst="rect">
            <a:avLst/>
          </a:prstGeom>
        </p:spPr>
      </p:pic>
      <p:sp>
        <p:nvSpPr>
          <p:cNvPr id="9" name="Footer Placeholder 8">
            <a:extLst>
              <a:ext uri="{FF2B5EF4-FFF2-40B4-BE49-F238E27FC236}">
                <a16:creationId xmlns:a16="http://schemas.microsoft.com/office/drawing/2014/main" id="{072E6F15-9D3B-4806-9BE2-F0190A3464DC}"/>
              </a:ext>
            </a:extLst>
          </p:cNvPr>
          <p:cNvSpPr>
            <a:spLocks noGrp="1"/>
          </p:cNvSpPr>
          <p:nvPr>
            <p:ph type="ftr" sz="quarter" idx="11"/>
          </p:nvPr>
        </p:nvSpPr>
        <p:spPr>
          <a:xfrm>
            <a:off x="4165598" y="6356350"/>
            <a:ext cx="7814733" cy="365125"/>
          </a:xfrm>
        </p:spPr>
        <p:txBody>
          <a:bodyPr/>
          <a:lstStyle/>
          <a:p>
            <a:pPr algn="r"/>
            <a:r>
              <a:rPr lang="en-GB" dirty="0">
                <a:solidFill>
                  <a:schemeClr val="bg1"/>
                </a:solidFill>
              </a:rPr>
              <a:t>STRATIGOSCONSULTING.COM</a:t>
            </a:r>
          </a:p>
        </p:txBody>
      </p:sp>
      <p:pic>
        <p:nvPicPr>
          <p:cNvPr id="10" name="Picture 9" descr="noun_353159_cc.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6720" y="143746"/>
            <a:ext cx="815280" cy="815280"/>
          </a:xfrm>
          <a:prstGeom prst="rect">
            <a:avLst/>
          </a:prstGeom>
        </p:spPr>
      </p:pic>
      <p:sp>
        <p:nvSpPr>
          <p:cNvPr id="5" name="Content Placeholder 4">
            <a:extLst>
              <a:ext uri="{FF2B5EF4-FFF2-40B4-BE49-F238E27FC236}">
                <a16:creationId xmlns:a16="http://schemas.microsoft.com/office/drawing/2014/main" id="{5DB1113D-C804-4AFA-B4B0-E58C339DCF58}"/>
              </a:ext>
            </a:extLst>
          </p:cNvPr>
          <p:cNvSpPr>
            <a:spLocks noGrp="1"/>
          </p:cNvSpPr>
          <p:nvPr>
            <p:ph idx="1"/>
          </p:nvPr>
        </p:nvSpPr>
        <p:spPr>
          <a:xfrm>
            <a:off x="838200" y="1107988"/>
            <a:ext cx="10529711" cy="5068976"/>
          </a:xfrm>
        </p:spPr>
        <p:txBody>
          <a:bodyPr vert="horz" lIns="91440" tIns="45720" rIns="91440" bIns="45720" rtlCol="0" anchor="t">
            <a:normAutofit/>
          </a:bodyPr>
          <a:lstStyle/>
          <a:p>
            <a:endParaRPr lang="en-US" b="1" dirty="0">
              <a:cs typeface="Calibri"/>
            </a:endParaRPr>
          </a:p>
          <a:p>
            <a:r>
              <a:rPr lang="en-US" dirty="0"/>
              <a:t>According to the Forum for Sustainable and Responsible Investment, from 2014-2016, in the US alone, sustainable and responsible impact investing grew by over 33%</a:t>
            </a:r>
            <a:r>
              <a:rPr lang="en-GB" dirty="0"/>
              <a:t> and at the </a:t>
            </a:r>
            <a:r>
              <a:rPr lang="en-US" dirty="0"/>
              <a:t>2017 World Economic Forum, UBS AG a Swiss global financial community, pledged to direct $5bn of all its clients’ investments over the next five years to sustainable or impact investments. </a:t>
            </a:r>
          </a:p>
          <a:p>
            <a:pPr marL="0" indent="0">
              <a:buNone/>
            </a:pPr>
            <a:endParaRPr lang="en-US" dirty="0">
              <a:cs typeface="Calibri"/>
            </a:endParaRPr>
          </a:p>
          <a:p>
            <a:endParaRPr lang="en-US" dirty="0">
              <a:cs typeface="Calibri"/>
            </a:endParaRPr>
          </a:p>
        </p:txBody>
      </p:sp>
      <p:sp>
        <p:nvSpPr>
          <p:cNvPr id="6" name="TextBox 5">
            <a:extLst>
              <a:ext uri="{FF2B5EF4-FFF2-40B4-BE49-F238E27FC236}">
                <a16:creationId xmlns:a16="http://schemas.microsoft.com/office/drawing/2014/main" id="{5B55AA14-6C55-4FC0-AA93-0E2B8E0D2000}"/>
              </a:ext>
            </a:extLst>
          </p:cNvPr>
          <p:cNvSpPr txBox="1"/>
          <p:nvPr/>
        </p:nvSpPr>
        <p:spPr>
          <a:xfrm>
            <a:off x="508003" y="1253069"/>
            <a:ext cx="10583330" cy="190610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dirty="0">
              <a:cs typeface="Calibri"/>
            </a:endParaRPr>
          </a:p>
        </p:txBody>
      </p:sp>
    </p:spTree>
    <p:extLst>
      <p:ext uri="{BB962C8B-B14F-4D97-AF65-F5344CB8AC3E}">
        <p14:creationId xmlns:p14="http://schemas.microsoft.com/office/powerpoint/2010/main" val="707185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7473C-CB02-4B53-885D-29D97223698D}"/>
              </a:ext>
            </a:extLst>
          </p:cNvPr>
          <p:cNvSpPr>
            <a:spLocks noGrp="1"/>
          </p:cNvSpPr>
          <p:nvPr>
            <p:ph type="title"/>
          </p:nvPr>
        </p:nvSpPr>
        <p:spPr>
          <a:xfrm>
            <a:off x="454677" y="171864"/>
            <a:ext cx="10899123" cy="823070"/>
          </a:xfrm>
        </p:spPr>
        <p:txBody>
          <a:bodyPr>
            <a:normAutofit/>
          </a:bodyPr>
          <a:lstStyle/>
          <a:p>
            <a:r>
              <a:rPr lang="en-GB" sz="3200" b="1" dirty="0">
                <a:solidFill>
                  <a:srgbClr val="FF6600"/>
                </a:solidFill>
                <a:latin typeface="Calibri"/>
                <a:cs typeface="Calibri"/>
              </a:rPr>
              <a:t>CASE STUDY – LAKE TURKANA WIND POWER PROJECT</a:t>
            </a:r>
          </a:p>
        </p:txBody>
      </p:sp>
      <p:sp>
        <p:nvSpPr>
          <p:cNvPr id="3" name="Content Placeholder 2">
            <a:extLst>
              <a:ext uri="{FF2B5EF4-FFF2-40B4-BE49-F238E27FC236}">
                <a16:creationId xmlns:a16="http://schemas.microsoft.com/office/drawing/2014/main" id="{63CC2B1A-BB77-4BDB-B6F4-B023E2EBFD24}"/>
              </a:ext>
            </a:extLst>
          </p:cNvPr>
          <p:cNvSpPr>
            <a:spLocks noGrp="1"/>
          </p:cNvSpPr>
          <p:nvPr>
            <p:ph idx="1"/>
          </p:nvPr>
        </p:nvSpPr>
        <p:spPr>
          <a:xfrm>
            <a:off x="423320" y="1402293"/>
            <a:ext cx="10953400" cy="4351338"/>
          </a:xfrm>
        </p:spPr>
        <p:txBody>
          <a:bodyPr vert="horz" lIns="91440" tIns="45720" rIns="91440" bIns="45720" rtlCol="0" anchor="t">
            <a:normAutofit fontScale="92500" lnSpcReduction="10000"/>
          </a:bodyPr>
          <a:lstStyle/>
          <a:p>
            <a:r>
              <a:rPr lang="en-GB" dirty="0"/>
              <a:t>About </a:t>
            </a:r>
            <a:r>
              <a:rPr lang="en-US" dirty="0"/>
              <a:t>2.5 billion people depend on lands and natural resources that are held, used or managed collectively. Africa is a significant target area for land acquisitions for large-scale agricultural projects and the continent accounts for 42% of concluded agricultural deals, closely followed by</a:t>
            </a:r>
          </a:p>
          <a:p>
            <a:pPr marL="0" indent="0">
              <a:buNone/>
            </a:pPr>
            <a:endParaRPr lang="en-US" sz="2200" dirty="0">
              <a:latin typeface="+mj-lt"/>
            </a:endParaRPr>
          </a:p>
          <a:p>
            <a:r>
              <a:rPr lang="en-US" b="1" dirty="0"/>
              <a:t>Lake Turkana Wind Power Project</a:t>
            </a:r>
            <a:r>
              <a:rPr lang="en-US" dirty="0"/>
              <a:t> (</a:t>
            </a:r>
            <a:r>
              <a:rPr lang="en-US" b="1" dirty="0"/>
              <a:t>LTWP</a:t>
            </a:r>
            <a:r>
              <a:rPr lang="en-US" dirty="0"/>
              <a:t>) is the single largest private investment in Kenya’s history. The wind farm covers 160 square </a:t>
            </a:r>
            <a:r>
              <a:rPr lang="en-US" dirty="0" err="1"/>
              <a:t>kilometres</a:t>
            </a:r>
            <a:r>
              <a:rPr lang="en-US" dirty="0"/>
              <a:t> (40,000 acres) and is located in </a:t>
            </a:r>
            <a:r>
              <a:rPr lang="en-US" dirty="0" err="1"/>
              <a:t>Loiyangalani</a:t>
            </a:r>
            <a:r>
              <a:rPr lang="en-US" dirty="0"/>
              <a:t> District, in </a:t>
            </a:r>
            <a:r>
              <a:rPr lang="en-US" dirty="0" err="1">
                <a:hlinkClick r:id="rId2" tooltip="Marsabit County"/>
              </a:rPr>
              <a:t>Marsabit</a:t>
            </a:r>
            <a:r>
              <a:rPr lang="en-US" dirty="0">
                <a:hlinkClick r:id="rId2" tooltip="Marsabit County"/>
              </a:rPr>
              <a:t> County</a:t>
            </a:r>
            <a:r>
              <a:rPr lang="en-US" dirty="0"/>
              <a:t>, approximately 545 </a:t>
            </a:r>
            <a:r>
              <a:rPr lang="en-US" dirty="0" err="1"/>
              <a:t>kilometres</a:t>
            </a:r>
            <a:r>
              <a:rPr lang="en-US" dirty="0"/>
              <a:t> (339 mi), by road, north of </a:t>
            </a:r>
            <a:r>
              <a:rPr lang="en-US" dirty="0">
                <a:hlinkClick r:id="rId3" tooltip="Nairobi"/>
              </a:rPr>
              <a:t>Nairobi</a:t>
            </a:r>
            <a:r>
              <a:rPr lang="en-US" dirty="0"/>
              <a:t>, </a:t>
            </a:r>
            <a:r>
              <a:rPr lang="en-US" dirty="0">
                <a:hlinkClick r:id="rId4" tooltip="Kenya"/>
              </a:rPr>
              <a:t>Kenya</a:t>
            </a:r>
            <a:r>
              <a:rPr lang="en-US" dirty="0"/>
              <a:t>'s capital city</a:t>
            </a:r>
          </a:p>
          <a:p>
            <a:r>
              <a:rPr lang="en-US" dirty="0"/>
              <a:t>The wind farm been linked to competition for scarce resources, increased violence and failure to respect the land rights of the host communities.</a:t>
            </a:r>
            <a:endParaRPr lang="en-GB" sz="2200" dirty="0">
              <a:latin typeface="+mj-lt"/>
            </a:endParaRPr>
          </a:p>
          <a:p>
            <a:pPr marL="0" indent="0">
              <a:buNone/>
            </a:pPr>
            <a:endParaRPr lang="en-GB" sz="2200" dirty="0">
              <a:latin typeface="+mj-lt"/>
            </a:endParaRPr>
          </a:p>
        </p:txBody>
      </p:sp>
      <p:pic>
        <p:nvPicPr>
          <p:cNvPr id="7" name="Picture 6"/>
          <p:cNvPicPr>
            <a:picLocks noChangeAspect="1"/>
          </p:cNvPicPr>
          <p:nvPr/>
        </p:nvPicPr>
        <p:blipFill>
          <a:blip r:embed="rId5"/>
          <a:stretch>
            <a:fillRect/>
          </a:stretch>
        </p:blipFill>
        <p:spPr>
          <a:xfrm>
            <a:off x="0" y="6131983"/>
            <a:ext cx="12240000" cy="745875"/>
          </a:xfrm>
          <a:prstGeom prst="rect">
            <a:avLst/>
          </a:prstGeom>
        </p:spPr>
      </p:pic>
      <p:pic>
        <p:nvPicPr>
          <p:cNvPr id="8" name="Picture 7">
            <a:extLst>
              <a:ext uri="{FF2B5EF4-FFF2-40B4-BE49-F238E27FC236}">
                <a16:creationId xmlns:a16="http://schemas.microsoft.com/office/drawing/2014/main" id="{D6B84A41-1FA6-4C42-8015-1E75035A8E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773" y="6018930"/>
            <a:ext cx="1097123" cy="976653"/>
          </a:xfrm>
          <a:prstGeom prst="rect">
            <a:avLst/>
          </a:prstGeom>
        </p:spPr>
      </p:pic>
      <p:sp>
        <p:nvSpPr>
          <p:cNvPr id="9" name="Footer Placeholder 8">
            <a:extLst>
              <a:ext uri="{FF2B5EF4-FFF2-40B4-BE49-F238E27FC236}">
                <a16:creationId xmlns:a16="http://schemas.microsoft.com/office/drawing/2014/main" id="{072E6F15-9D3B-4806-9BE2-F0190A3464DC}"/>
              </a:ext>
            </a:extLst>
          </p:cNvPr>
          <p:cNvSpPr>
            <a:spLocks noGrp="1"/>
          </p:cNvSpPr>
          <p:nvPr>
            <p:ph type="ftr" sz="quarter" idx="11"/>
          </p:nvPr>
        </p:nvSpPr>
        <p:spPr>
          <a:xfrm>
            <a:off x="4165598" y="6356350"/>
            <a:ext cx="7814733" cy="365125"/>
          </a:xfrm>
        </p:spPr>
        <p:txBody>
          <a:bodyPr/>
          <a:lstStyle/>
          <a:p>
            <a:pPr algn="r"/>
            <a:r>
              <a:rPr lang="en-GB" dirty="0">
                <a:solidFill>
                  <a:schemeClr val="bg1"/>
                </a:solidFill>
              </a:rPr>
              <a:t>STRATIGOSCONSULTING.COM</a:t>
            </a:r>
          </a:p>
        </p:txBody>
      </p:sp>
      <p:pic>
        <p:nvPicPr>
          <p:cNvPr id="10" name="Picture 9" descr="noun_353159_cc.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76720" y="143746"/>
            <a:ext cx="815280" cy="815280"/>
          </a:xfrm>
          <a:prstGeom prst="rect">
            <a:avLst/>
          </a:prstGeom>
        </p:spPr>
      </p:pic>
    </p:spTree>
    <p:extLst>
      <p:ext uri="{BB962C8B-B14F-4D97-AF65-F5344CB8AC3E}">
        <p14:creationId xmlns:p14="http://schemas.microsoft.com/office/powerpoint/2010/main" val="1984194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7473C-CB02-4B53-885D-29D97223698D}"/>
              </a:ext>
            </a:extLst>
          </p:cNvPr>
          <p:cNvSpPr>
            <a:spLocks noGrp="1"/>
          </p:cNvSpPr>
          <p:nvPr>
            <p:ph type="title"/>
          </p:nvPr>
        </p:nvSpPr>
        <p:spPr>
          <a:xfrm>
            <a:off x="454677" y="171864"/>
            <a:ext cx="10899123" cy="823070"/>
          </a:xfrm>
        </p:spPr>
        <p:txBody>
          <a:bodyPr>
            <a:normAutofit/>
          </a:bodyPr>
          <a:lstStyle/>
          <a:p>
            <a:r>
              <a:rPr lang="en-GB" sz="3200" b="1" dirty="0">
                <a:solidFill>
                  <a:srgbClr val="FF6600"/>
                </a:solidFill>
                <a:latin typeface="Calibri"/>
                <a:cs typeface="Calibri"/>
              </a:rPr>
              <a:t>CASE STUDY 2 MEXICO</a:t>
            </a:r>
          </a:p>
        </p:txBody>
      </p:sp>
      <p:sp>
        <p:nvSpPr>
          <p:cNvPr id="3" name="Content Placeholder 2">
            <a:extLst>
              <a:ext uri="{FF2B5EF4-FFF2-40B4-BE49-F238E27FC236}">
                <a16:creationId xmlns:a16="http://schemas.microsoft.com/office/drawing/2014/main" id="{63CC2B1A-BB77-4BDB-B6F4-B023E2EBFD24}"/>
              </a:ext>
            </a:extLst>
          </p:cNvPr>
          <p:cNvSpPr>
            <a:spLocks noGrp="1"/>
          </p:cNvSpPr>
          <p:nvPr>
            <p:ph idx="1"/>
          </p:nvPr>
        </p:nvSpPr>
        <p:spPr>
          <a:xfrm>
            <a:off x="437431" y="1176516"/>
            <a:ext cx="10809123" cy="4577115"/>
          </a:xfrm>
        </p:spPr>
        <p:txBody>
          <a:bodyPr vert="horz" lIns="91440" tIns="45720" rIns="91440" bIns="45720" rtlCol="0" anchor="t">
            <a:normAutofit/>
          </a:bodyPr>
          <a:lstStyle/>
          <a:p>
            <a:r>
              <a:rPr lang="en-US" dirty="0"/>
              <a:t>Oaxaca Mexico</a:t>
            </a:r>
          </a:p>
          <a:p>
            <a:pPr marL="0" indent="0">
              <a:buNone/>
            </a:pPr>
            <a:endParaRPr lang="en-US" dirty="0"/>
          </a:p>
          <a:p>
            <a:r>
              <a:rPr lang="en-US" dirty="0"/>
              <a:t>A community’s physical safety, drinking water, culture and livelihood was threatened by a hydroelectric project</a:t>
            </a:r>
            <a:endParaRPr lang="en-GB" sz="2200" dirty="0">
              <a:latin typeface="+mj-lt"/>
            </a:endParaRPr>
          </a:p>
        </p:txBody>
      </p:sp>
      <p:pic>
        <p:nvPicPr>
          <p:cNvPr id="7" name="Picture 6"/>
          <p:cNvPicPr>
            <a:picLocks noChangeAspect="1"/>
          </p:cNvPicPr>
          <p:nvPr/>
        </p:nvPicPr>
        <p:blipFill>
          <a:blip r:embed="rId2"/>
          <a:stretch>
            <a:fillRect/>
          </a:stretch>
        </p:blipFill>
        <p:spPr>
          <a:xfrm>
            <a:off x="0" y="6131983"/>
            <a:ext cx="12240000" cy="745875"/>
          </a:xfrm>
          <a:prstGeom prst="rect">
            <a:avLst/>
          </a:prstGeom>
        </p:spPr>
      </p:pic>
      <p:pic>
        <p:nvPicPr>
          <p:cNvPr id="8" name="Picture 7">
            <a:extLst>
              <a:ext uri="{FF2B5EF4-FFF2-40B4-BE49-F238E27FC236}">
                <a16:creationId xmlns:a16="http://schemas.microsoft.com/office/drawing/2014/main" id="{D6B84A41-1FA6-4C42-8015-1E75035A8E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73" y="6018930"/>
            <a:ext cx="1097123" cy="976653"/>
          </a:xfrm>
          <a:prstGeom prst="rect">
            <a:avLst/>
          </a:prstGeom>
        </p:spPr>
      </p:pic>
      <p:sp>
        <p:nvSpPr>
          <p:cNvPr id="9" name="Footer Placeholder 8">
            <a:extLst>
              <a:ext uri="{FF2B5EF4-FFF2-40B4-BE49-F238E27FC236}">
                <a16:creationId xmlns:a16="http://schemas.microsoft.com/office/drawing/2014/main" id="{072E6F15-9D3B-4806-9BE2-F0190A3464DC}"/>
              </a:ext>
            </a:extLst>
          </p:cNvPr>
          <p:cNvSpPr>
            <a:spLocks noGrp="1"/>
          </p:cNvSpPr>
          <p:nvPr>
            <p:ph type="ftr" sz="quarter" idx="11"/>
          </p:nvPr>
        </p:nvSpPr>
        <p:spPr>
          <a:xfrm>
            <a:off x="4165598" y="6356350"/>
            <a:ext cx="7814733" cy="365125"/>
          </a:xfrm>
        </p:spPr>
        <p:txBody>
          <a:bodyPr/>
          <a:lstStyle/>
          <a:p>
            <a:pPr algn="r"/>
            <a:r>
              <a:rPr lang="en-GB" dirty="0">
                <a:solidFill>
                  <a:schemeClr val="bg1"/>
                </a:solidFill>
              </a:rPr>
              <a:t>STRATIGOSCONSULTING.COM</a:t>
            </a:r>
          </a:p>
        </p:txBody>
      </p:sp>
      <p:pic>
        <p:nvPicPr>
          <p:cNvPr id="10" name="Picture 9" descr="noun_353159_cc.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6720" y="143746"/>
            <a:ext cx="815280" cy="815280"/>
          </a:xfrm>
          <a:prstGeom prst="rect">
            <a:avLst/>
          </a:prstGeom>
        </p:spPr>
      </p:pic>
    </p:spTree>
    <p:extLst>
      <p:ext uri="{BB962C8B-B14F-4D97-AF65-F5344CB8AC3E}">
        <p14:creationId xmlns:p14="http://schemas.microsoft.com/office/powerpoint/2010/main" val="2011982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7473C-CB02-4B53-885D-29D97223698D}"/>
              </a:ext>
            </a:extLst>
          </p:cNvPr>
          <p:cNvSpPr>
            <a:spLocks noGrp="1"/>
          </p:cNvSpPr>
          <p:nvPr>
            <p:ph type="title"/>
          </p:nvPr>
        </p:nvSpPr>
        <p:spPr>
          <a:xfrm>
            <a:off x="454677" y="171864"/>
            <a:ext cx="10899123" cy="823070"/>
          </a:xfrm>
        </p:spPr>
        <p:txBody>
          <a:bodyPr>
            <a:normAutofit/>
          </a:bodyPr>
          <a:lstStyle/>
          <a:p>
            <a:r>
              <a:rPr lang="en-GB" sz="3200" b="1" dirty="0">
                <a:solidFill>
                  <a:srgbClr val="FF6600"/>
                </a:solidFill>
                <a:latin typeface="Calibri"/>
                <a:cs typeface="Calibri"/>
              </a:rPr>
              <a:t>POTENTIAL SAFE GUARDS </a:t>
            </a:r>
          </a:p>
        </p:txBody>
      </p:sp>
      <p:sp>
        <p:nvSpPr>
          <p:cNvPr id="3" name="Content Placeholder 2">
            <a:extLst>
              <a:ext uri="{FF2B5EF4-FFF2-40B4-BE49-F238E27FC236}">
                <a16:creationId xmlns:a16="http://schemas.microsoft.com/office/drawing/2014/main" id="{63CC2B1A-BB77-4BDB-B6F4-B023E2EBFD24}"/>
              </a:ext>
            </a:extLst>
          </p:cNvPr>
          <p:cNvSpPr>
            <a:spLocks noGrp="1"/>
          </p:cNvSpPr>
          <p:nvPr>
            <p:ph idx="1"/>
          </p:nvPr>
        </p:nvSpPr>
        <p:spPr>
          <a:xfrm>
            <a:off x="437431" y="1176516"/>
            <a:ext cx="10809123" cy="4577115"/>
          </a:xfrm>
        </p:spPr>
        <p:txBody>
          <a:bodyPr vert="horz" lIns="91440" tIns="45720" rIns="91440" bIns="45720" rtlCol="0" anchor="t">
            <a:normAutofit fontScale="77500" lnSpcReduction="20000"/>
          </a:bodyPr>
          <a:lstStyle/>
          <a:p>
            <a:r>
              <a:rPr lang="en-US" dirty="0"/>
              <a:t>Principle 17 of the UN Guiding Principles on Business and Human Rights states: “In order to identify, prevent, mitigate and account for how they address their adverse human rights impacts, business enterprises should carry out human rights due diligence. The process should include assessing actual and potential human rights impacts, integrating and acting upon the findings, tracking responses, and communicating how impacts are addressed. Human rights due diligence. </a:t>
            </a:r>
          </a:p>
          <a:p>
            <a:endParaRPr lang="en-US" sz="2400" dirty="0">
              <a:latin typeface="+mj-lt"/>
              <a:cs typeface="Calibri"/>
            </a:endParaRPr>
          </a:p>
          <a:p>
            <a:r>
              <a:rPr lang="en-US" dirty="0"/>
              <a:t>The IFC's Draft Operating Principles for Impact Investing</a:t>
            </a:r>
          </a:p>
          <a:p>
            <a:r>
              <a:rPr lang="en-US" dirty="0"/>
              <a:t>Principle 5</a:t>
            </a:r>
          </a:p>
          <a:p>
            <a:r>
              <a:rPr lang="en-US" dirty="0"/>
              <a:t>Assess, address, monitor, and manage potential negative impacts of each investment.</a:t>
            </a:r>
          </a:p>
          <a:p>
            <a:pPr marL="0" indent="0">
              <a:buNone/>
            </a:pPr>
            <a:endParaRPr lang="en-US" dirty="0"/>
          </a:p>
          <a:p>
            <a:r>
              <a:rPr lang="en-US" dirty="0"/>
              <a:t>Principle 4</a:t>
            </a:r>
          </a:p>
          <a:p>
            <a:r>
              <a:rPr lang="en-US" dirty="0"/>
              <a:t>Assess the expected impact of each investment, based on a systematic approach</a:t>
            </a:r>
          </a:p>
          <a:p>
            <a:pPr lvl="1"/>
            <a:r>
              <a:rPr lang="en-US" dirty="0">
                <a:latin typeface="+mj-lt"/>
                <a:cs typeface="Calibri"/>
              </a:rPr>
              <a:t> Implementing the impact bond and measuring impact.</a:t>
            </a:r>
          </a:p>
        </p:txBody>
      </p:sp>
      <p:pic>
        <p:nvPicPr>
          <p:cNvPr id="7" name="Picture 6"/>
          <p:cNvPicPr>
            <a:picLocks noChangeAspect="1"/>
          </p:cNvPicPr>
          <p:nvPr/>
        </p:nvPicPr>
        <p:blipFill>
          <a:blip r:embed="rId2"/>
          <a:stretch>
            <a:fillRect/>
          </a:stretch>
        </p:blipFill>
        <p:spPr>
          <a:xfrm>
            <a:off x="0" y="6131983"/>
            <a:ext cx="12240000" cy="745875"/>
          </a:xfrm>
          <a:prstGeom prst="rect">
            <a:avLst/>
          </a:prstGeom>
        </p:spPr>
      </p:pic>
      <p:pic>
        <p:nvPicPr>
          <p:cNvPr id="8" name="Picture 7">
            <a:extLst>
              <a:ext uri="{FF2B5EF4-FFF2-40B4-BE49-F238E27FC236}">
                <a16:creationId xmlns:a16="http://schemas.microsoft.com/office/drawing/2014/main" id="{D6B84A41-1FA6-4C42-8015-1E75035A8E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73" y="6018930"/>
            <a:ext cx="1097123" cy="976653"/>
          </a:xfrm>
          <a:prstGeom prst="rect">
            <a:avLst/>
          </a:prstGeom>
        </p:spPr>
      </p:pic>
      <p:sp>
        <p:nvSpPr>
          <p:cNvPr id="9" name="Footer Placeholder 8">
            <a:extLst>
              <a:ext uri="{FF2B5EF4-FFF2-40B4-BE49-F238E27FC236}">
                <a16:creationId xmlns:a16="http://schemas.microsoft.com/office/drawing/2014/main" id="{072E6F15-9D3B-4806-9BE2-F0190A3464DC}"/>
              </a:ext>
            </a:extLst>
          </p:cNvPr>
          <p:cNvSpPr>
            <a:spLocks noGrp="1"/>
          </p:cNvSpPr>
          <p:nvPr>
            <p:ph type="ftr" sz="quarter" idx="11"/>
          </p:nvPr>
        </p:nvSpPr>
        <p:spPr>
          <a:xfrm>
            <a:off x="4165598" y="6356350"/>
            <a:ext cx="7814733" cy="365125"/>
          </a:xfrm>
        </p:spPr>
        <p:txBody>
          <a:bodyPr/>
          <a:lstStyle/>
          <a:p>
            <a:pPr algn="r"/>
            <a:r>
              <a:rPr lang="en-GB" dirty="0">
                <a:solidFill>
                  <a:schemeClr val="bg1"/>
                </a:solidFill>
              </a:rPr>
              <a:t>STRATIGOSCONSULTING.COM</a:t>
            </a:r>
          </a:p>
        </p:txBody>
      </p:sp>
      <p:pic>
        <p:nvPicPr>
          <p:cNvPr id="10" name="Picture 9" descr="noun_353159_cc.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6720" y="143746"/>
            <a:ext cx="815280" cy="815280"/>
          </a:xfrm>
          <a:prstGeom prst="rect">
            <a:avLst/>
          </a:prstGeom>
        </p:spPr>
      </p:pic>
    </p:spTree>
    <p:extLst>
      <p:ext uri="{BB962C8B-B14F-4D97-AF65-F5344CB8AC3E}">
        <p14:creationId xmlns:p14="http://schemas.microsoft.com/office/powerpoint/2010/main" val="3321384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7473C-CB02-4B53-885D-29D97223698D}"/>
              </a:ext>
            </a:extLst>
          </p:cNvPr>
          <p:cNvSpPr>
            <a:spLocks noGrp="1"/>
          </p:cNvSpPr>
          <p:nvPr>
            <p:ph type="title"/>
          </p:nvPr>
        </p:nvSpPr>
        <p:spPr>
          <a:xfrm>
            <a:off x="454677" y="171864"/>
            <a:ext cx="10899123" cy="823070"/>
          </a:xfrm>
        </p:spPr>
        <p:txBody>
          <a:bodyPr>
            <a:normAutofit/>
          </a:bodyPr>
          <a:lstStyle/>
          <a:p>
            <a:endParaRPr lang="en-GB" sz="3200" b="1" dirty="0">
              <a:solidFill>
                <a:srgbClr val="FF6600"/>
              </a:solidFill>
              <a:latin typeface="Calibri"/>
              <a:cs typeface="Calibri"/>
            </a:endParaRPr>
          </a:p>
        </p:txBody>
      </p:sp>
      <p:sp>
        <p:nvSpPr>
          <p:cNvPr id="3" name="Content Placeholder 2">
            <a:extLst>
              <a:ext uri="{FF2B5EF4-FFF2-40B4-BE49-F238E27FC236}">
                <a16:creationId xmlns:a16="http://schemas.microsoft.com/office/drawing/2014/main" id="{63CC2B1A-BB77-4BDB-B6F4-B023E2EBFD24}"/>
              </a:ext>
            </a:extLst>
          </p:cNvPr>
          <p:cNvSpPr>
            <a:spLocks noGrp="1"/>
          </p:cNvSpPr>
          <p:nvPr>
            <p:ph idx="1"/>
          </p:nvPr>
        </p:nvSpPr>
        <p:spPr>
          <a:xfrm>
            <a:off x="437431" y="1176516"/>
            <a:ext cx="10809123" cy="4577115"/>
          </a:xfrm>
        </p:spPr>
        <p:txBody>
          <a:bodyPr vert="horz" lIns="91440" tIns="45720" rIns="91440" bIns="45720" rtlCol="0" anchor="t">
            <a:normAutofit/>
          </a:bodyPr>
          <a:lstStyle/>
          <a:p>
            <a:pPr marL="0" indent="0">
              <a:buNone/>
            </a:pPr>
            <a:r>
              <a:rPr lang="en-US" dirty="0"/>
              <a:t>Enterprises are urged to pay special attention to any potential human rights impacts that its business will have on individuals or groups that may be at heightened risk of vulnerability.</a:t>
            </a:r>
          </a:p>
          <a:p>
            <a:pPr lvl="0"/>
            <a:r>
              <a:rPr lang="en-US" dirty="0"/>
              <a:t>Investors should conduct proper human rights due diligence and communities should be mobilized from the outset and kept involved in all stages of the transaction.</a:t>
            </a:r>
          </a:p>
          <a:p>
            <a:pPr lvl="0"/>
            <a:r>
              <a:rPr lang="en-US" dirty="0"/>
              <a:t>The human rights risks identified, including social and environmental harms, should be evaluated and mitigated. </a:t>
            </a:r>
          </a:p>
          <a:p>
            <a:pPr>
              <a:buNone/>
            </a:pPr>
            <a:endParaRPr lang="en-US" sz="2400" dirty="0">
              <a:latin typeface="+mj-lt"/>
              <a:cs typeface="Calibri"/>
            </a:endParaRPr>
          </a:p>
        </p:txBody>
      </p:sp>
      <p:pic>
        <p:nvPicPr>
          <p:cNvPr id="7" name="Picture 6"/>
          <p:cNvPicPr>
            <a:picLocks noChangeAspect="1"/>
          </p:cNvPicPr>
          <p:nvPr/>
        </p:nvPicPr>
        <p:blipFill>
          <a:blip r:embed="rId2"/>
          <a:stretch>
            <a:fillRect/>
          </a:stretch>
        </p:blipFill>
        <p:spPr>
          <a:xfrm>
            <a:off x="0" y="6131983"/>
            <a:ext cx="12240000" cy="745875"/>
          </a:xfrm>
          <a:prstGeom prst="rect">
            <a:avLst/>
          </a:prstGeom>
        </p:spPr>
      </p:pic>
      <p:pic>
        <p:nvPicPr>
          <p:cNvPr id="8" name="Picture 7">
            <a:extLst>
              <a:ext uri="{FF2B5EF4-FFF2-40B4-BE49-F238E27FC236}">
                <a16:creationId xmlns:a16="http://schemas.microsoft.com/office/drawing/2014/main" id="{D6B84A41-1FA6-4C42-8015-1E75035A8E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73" y="6018930"/>
            <a:ext cx="1097123" cy="976653"/>
          </a:xfrm>
          <a:prstGeom prst="rect">
            <a:avLst/>
          </a:prstGeom>
        </p:spPr>
      </p:pic>
      <p:sp>
        <p:nvSpPr>
          <p:cNvPr id="9" name="Footer Placeholder 8">
            <a:extLst>
              <a:ext uri="{FF2B5EF4-FFF2-40B4-BE49-F238E27FC236}">
                <a16:creationId xmlns:a16="http://schemas.microsoft.com/office/drawing/2014/main" id="{072E6F15-9D3B-4806-9BE2-F0190A3464DC}"/>
              </a:ext>
            </a:extLst>
          </p:cNvPr>
          <p:cNvSpPr>
            <a:spLocks noGrp="1"/>
          </p:cNvSpPr>
          <p:nvPr>
            <p:ph type="ftr" sz="quarter" idx="11"/>
          </p:nvPr>
        </p:nvSpPr>
        <p:spPr>
          <a:xfrm>
            <a:off x="4165598" y="6356350"/>
            <a:ext cx="7814733" cy="365125"/>
          </a:xfrm>
        </p:spPr>
        <p:txBody>
          <a:bodyPr/>
          <a:lstStyle/>
          <a:p>
            <a:pPr algn="r"/>
            <a:r>
              <a:rPr lang="en-GB" dirty="0">
                <a:solidFill>
                  <a:schemeClr val="bg1"/>
                </a:solidFill>
              </a:rPr>
              <a:t>STRATIGOSCONSULTING.COM</a:t>
            </a:r>
          </a:p>
        </p:txBody>
      </p:sp>
      <p:pic>
        <p:nvPicPr>
          <p:cNvPr id="10" name="Picture 9" descr="noun_353159_cc.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6720" y="143746"/>
            <a:ext cx="815280" cy="815280"/>
          </a:xfrm>
          <a:prstGeom prst="rect">
            <a:avLst/>
          </a:prstGeom>
        </p:spPr>
      </p:pic>
    </p:spTree>
    <p:extLst>
      <p:ext uri="{BB962C8B-B14F-4D97-AF65-F5344CB8AC3E}">
        <p14:creationId xmlns:p14="http://schemas.microsoft.com/office/powerpoint/2010/main" val="1445542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7473C-CB02-4B53-885D-29D97223698D}"/>
              </a:ext>
            </a:extLst>
          </p:cNvPr>
          <p:cNvSpPr>
            <a:spLocks noGrp="1"/>
          </p:cNvSpPr>
          <p:nvPr>
            <p:ph type="title"/>
          </p:nvPr>
        </p:nvSpPr>
        <p:spPr>
          <a:xfrm>
            <a:off x="454677" y="171864"/>
            <a:ext cx="10899123" cy="823070"/>
          </a:xfrm>
        </p:spPr>
        <p:txBody>
          <a:bodyPr>
            <a:normAutofit/>
          </a:bodyPr>
          <a:lstStyle/>
          <a:p>
            <a:r>
              <a:rPr lang="en-GB" sz="3200" b="1" dirty="0">
                <a:solidFill>
                  <a:srgbClr val="FF6600"/>
                </a:solidFill>
                <a:latin typeface="Calibri"/>
                <a:cs typeface="Calibri"/>
              </a:rPr>
              <a:t>THE FUTURE - SUPPORTING LEGISLATION?</a:t>
            </a:r>
          </a:p>
        </p:txBody>
      </p:sp>
      <p:sp>
        <p:nvSpPr>
          <p:cNvPr id="3" name="Content Placeholder 2">
            <a:extLst>
              <a:ext uri="{FF2B5EF4-FFF2-40B4-BE49-F238E27FC236}">
                <a16:creationId xmlns:a16="http://schemas.microsoft.com/office/drawing/2014/main" id="{63CC2B1A-BB77-4BDB-B6F4-B023E2EBFD24}"/>
              </a:ext>
            </a:extLst>
          </p:cNvPr>
          <p:cNvSpPr>
            <a:spLocks noGrp="1"/>
          </p:cNvSpPr>
          <p:nvPr>
            <p:ph idx="1"/>
          </p:nvPr>
        </p:nvSpPr>
        <p:spPr>
          <a:xfrm>
            <a:off x="437431" y="1176516"/>
            <a:ext cx="10809123" cy="4577115"/>
          </a:xfrm>
        </p:spPr>
        <p:txBody>
          <a:bodyPr vert="horz" lIns="91440" tIns="45720" rIns="91440" bIns="45720" rtlCol="0" anchor="t">
            <a:normAutofit fontScale="92500" lnSpcReduction="20000"/>
          </a:bodyPr>
          <a:lstStyle/>
          <a:p>
            <a:pPr lvl="0"/>
            <a:r>
              <a:rPr lang="en-US" dirty="0"/>
              <a:t>Host communities should be properly consulted utilizing international human rights standards and following the guidance set by the United Nations Guiding Principle Principles on Business and Human Rights and the IFC performance standards. </a:t>
            </a:r>
          </a:p>
          <a:p>
            <a:r>
              <a:rPr lang="en-US" dirty="0"/>
              <a:t> </a:t>
            </a:r>
          </a:p>
          <a:p>
            <a:pPr lvl="0"/>
            <a:r>
              <a:rPr lang="en-US" dirty="0"/>
              <a:t>Investors should create a triple bottom line result strategy by aligning community interests with theirs and ensuring that there is no conflict.</a:t>
            </a:r>
          </a:p>
          <a:p>
            <a:r>
              <a:rPr lang="en-US" dirty="0"/>
              <a:t> </a:t>
            </a:r>
          </a:p>
          <a:p>
            <a:pPr lvl="0"/>
            <a:r>
              <a:rPr lang="en-US" dirty="0"/>
              <a:t>The metrics used to measure successes of a project should also measure against community interests and benefits. </a:t>
            </a:r>
          </a:p>
          <a:p>
            <a:r>
              <a:rPr lang="en-US" dirty="0"/>
              <a:t> </a:t>
            </a:r>
          </a:p>
          <a:p>
            <a:pPr lvl="0"/>
            <a:r>
              <a:rPr lang="en-US" dirty="0"/>
              <a:t>Prior to deployment of capital, investors should assist in policy advocacy to improve land tenure security. </a:t>
            </a:r>
          </a:p>
          <a:p>
            <a:pPr>
              <a:buNone/>
            </a:pPr>
            <a:endParaRPr lang="en-US" dirty="0">
              <a:cs typeface="Calibri"/>
            </a:endParaRPr>
          </a:p>
          <a:p>
            <a:pPr marL="0" indent="0">
              <a:buNone/>
            </a:pPr>
            <a:endParaRPr lang="en-US" b="1" dirty="0">
              <a:cs typeface="Calibri"/>
            </a:endParaRPr>
          </a:p>
        </p:txBody>
      </p:sp>
      <p:pic>
        <p:nvPicPr>
          <p:cNvPr id="7" name="Picture 6"/>
          <p:cNvPicPr>
            <a:picLocks noChangeAspect="1"/>
          </p:cNvPicPr>
          <p:nvPr/>
        </p:nvPicPr>
        <p:blipFill>
          <a:blip r:embed="rId2"/>
          <a:stretch>
            <a:fillRect/>
          </a:stretch>
        </p:blipFill>
        <p:spPr>
          <a:xfrm>
            <a:off x="0" y="6131983"/>
            <a:ext cx="12240000" cy="745875"/>
          </a:xfrm>
          <a:prstGeom prst="rect">
            <a:avLst/>
          </a:prstGeom>
        </p:spPr>
      </p:pic>
      <p:pic>
        <p:nvPicPr>
          <p:cNvPr id="8" name="Picture 7">
            <a:extLst>
              <a:ext uri="{FF2B5EF4-FFF2-40B4-BE49-F238E27FC236}">
                <a16:creationId xmlns:a16="http://schemas.microsoft.com/office/drawing/2014/main" id="{D6B84A41-1FA6-4C42-8015-1E75035A8E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73" y="6018930"/>
            <a:ext cx="1097123" cy="976653"/>
          </a:xfrm>
          <a:prstGeom prst="rect">
            <a:avLst/>
          </a:prstGeom>
        </p:spPr>
      </p:pic>
      <p:sp>
        <p:nvSpPr>
          <p:cNvPr id="9" name="Footer Placeholder 8">
            <a:extLst>
              <a:ext uri="{FF2B5EF4-FFF2-40B4-BE49-F238E27FC236}">
                <a16:creationId xmlns:a16="http://schemas.microsoft.com/office/drawing/2014/main" id="{072E6F15-9D3B-4806-9BE2-F0190A3464DC}"/>
              </a:ext>
            </a:extLst>
          </p:cNvPr>
          <p:cNvSpPr>
            <a:spLocks noGrp="1"/>
          </p:cNvSpPr>
          <p:nvPr>
            <p:ph type="ftr" sz="quarter" idx="11"/>
          </p:nvPr>
        </p:nvSpPr>
        <p:spPr>
          <a:xfrm>
            <a:off x="4165598" y="6356350"/>
            <a:ext cx="7814733" cy="365125"/>
          </a:xfrm>
        </p:spPr>
        <p:txBody>
          <a:bodyPr/>
          <a:lstStyle/>
          <a:p>
            <a:pPr algn="r"/>
            <a:r>
              <a:rPr lang="en-GB" dirty="0">
                <a:solidFill>
                  <a:schemeClr val="bg1"/>
                </a:solidFill>
              </a:rPr>
              <a:t>STRATIGOSCONSULTING.COM</a:t>
            </a:r>
          </a:p>
        </p:txBody>
      </p:sp>
      <p:pic>
        <p:nvPicPr>
          <p:cNvPr id="10" name="Picture 9" descr="noun_353159_cc.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6720" y="143746"/>
            <a:ext cx="815280" cy="815280"/>
          </a:xfrm>
          <a:prstGeom prst="rect">
            <a:avLst/>
          </a:prstGeom>
        </p:spPr>
      </p:pic>
    </p:spTree>
    <p:extLst>
      <p:ext uri="{BB962C8B-B14F-4D97-AF65-F5344CB8AC3E}">
        <p14:creationId xmlns:p14="http://schemas.microsoft.com/office/powerpoint/2010/main" val="3915395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2D6C-D6D6-48D4-A5CA-380EC1DB222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3DD3FFB-1D96-48DB-A063-040A54D3A8D0}"/>
              </a:ext>
            </a:extLst>
          </p:cNvPr>
          <p:cNvSpPr>
            <a:spLocks noGrp="1"/>
          </p:cNvSpPr>
          <p:nvPr>
            <p:ph idx="1"/>
          </p:nvPr>
        </p:nvSpPr>
        <p:spPr/>
        <p:txBody>
          <a:bodyPr>
            <a:normAutofit fontScale="70000" lnSpcReduction="20000"/>
          </a:bodyPr>
          <a:lstStyle/>
          <a:p>
            <a:pPr lvl="0"/>
            <a:r>
              <a:rPr lang="en-US" dirty="0"/>
              <a:t>Capital could be deployed in stages on the condition that host communities will continue to be actively engaged. </a:t>
            </a:r>
          </a:p>
          <a:p>
            <a:r>
              <a:rPr lang="en-US" dirty="0"/>
              <a:t> </a:t>
            </a:r>
          </a:p>
          <a:p>
            <a:pPr lvl="0"/>
            <a:r>
              <a:rPr lang="en-US" dirty="0"/>
              <a:t>Project level risk analyses should also consider risks that are exacerbated by community tensions, for instance security risks and reputational risks.</a:t>
            </a:r>
          </a:p>
          <a:p>
            <a:r>
              <a:rPr lang="en-US" dirty="0"/>
              <a:t> </a:t>
            </a:r>
          </a:p>
          <a:p>
            <a:pPr lvl="0"/>
            <a:r>
              <a:rPr lang="en-US" dirty="0"/>
              <a:t>Global multi-stakeholder initiatives should adopt standards tailored to ensuring that land-reliant impact investments are compliant with international human rights standards.</a:t>
            </a:r>
          </a:p>
          <a:p>
            <a:r>
              <a:rPr lang="en-US" dirty="0"/>
              <a:t> </a:t>
            </a:r>
          </a:p>
          <a:p>
            <a:pPr lvl="0"/>
            <a:r>
              <a:rPr lang="en-US" dirty="0"/>
              <a:t>The impact investing community should standardize impact investments documentation to ensure that investments take into account risks posed to host communities. </a:t>
            </a:r>
          </a:p>
          <a:p>
            <a:r>
              <a:rPr lang="en-US" dirty="0"/>
              <a:t> </a:t>
            </a:r>
          </a:p>
          <a:p>
            <a:pPr lvl="0"/>
            <a:r>
              <a:rPr lang="en-US" dirty="0"/>
              <a:t>Deal documentation for impact investments should mitigate potential risks to host communities and embed the outcomes that investors truly care about.</a:t>
            </a:r>
          </a:p>
          <a:p>
            <a:endParaRPr lang="en-US" dirty="0"/>
          </a:p>
        </p:txBody>
      </p:sp>
      <p:sp>
        <p:nvSpPr>
          <p:cNvPr id="4" name="Footer Placeholder 3">
            <a:extLst>
              <a:ext uri="{FF2B5EF4-FFF2-40B4-BE49-F238E27FC236}">
                <a16:creationId xmlns:a16="http://schemas.microsoft.com/office/drawing/2014/main" id="{C5247294-1F45-43CA-ACF2-E89267DC226A}"/>
              </a:ext>
            </a:extLst>
          </p:cNvPr>
          <p:cNvSpPr>
            <a:spLocks noGrp="1"/>
          </p:cNvSpPr>
          <p:nvPr>
            <p:ph type="ftr" sz="quarter" idx="11"/>
          </p:nvPr>
        </p:nvSpPr>
        <p:spPr/>
        <p:txBody>
          <a:bodyPr/>
          <a:lstStyle/>
          <a:p>
            <a:r>
              <a:rPr lang="en-GB"/>
              <a:t>Strat!gos 2018 - All rights reserved</a:t>
            </a:r>
          </a:p>
        </p:txBody>
      </p:sp>
    </p:spTree>
    <p:extLst>
      <p:ext uri="{BB962C8B-B14F-4D97-AF65-F5344CB8AC3E}">
        <p14:creationId xmlns:p14="http://schemas.microsoft.com/office/powerpoint/2010/main" val="1411977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878E3-D156-4C31-AFC1-BB169314A8D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52633DC-F4C0-487D-94E5-898960B2C5E2}"/>
              </a:ext>
            </a:extLst>
          </p:cNvPr>
          <p:cNvSpPr>
            <a:spLocks noGrp="1"/>
          </p:cNvSpPr>
          <p:nvPr>
            <p:ph idx="1"/>
          </p:nvPr>
        </p:nvSpPr>
        <p:spPr/>
        <p:txBody>
          <a:bodyPr>
            <a:normAutofit fontScale="92500" lnSpcReduction="20000"/>
          </a:bodyPr>
          <a:lstStyle/>
          <a:p>
            <a:r>
              <a:rPr lang="en-US" dirty="0"/>
              <a:t>Land rights scholars and impact investment stakeholders should collaborate and share expertise so skill, experience and good intentions meet at an intersection that is truly beneficial to host communities. </a:t>
            </a:r>
          </a:p>
          <a:p>
            <a:pPr marL="0" indent="0">
              <a:buNone/>
            </a:pPr>
            <a:endParaRPr lang="en-US" dirty="0"/>
          </a:p>
          <a:p>
            <a:r>
              <a:rPr lang="en-US" dirty="0"/>
              <a:t>Innovative Financing methodologies that seek to ensure communities have a stake in the financial returns should also be looked into – this is my favorite actually. </a:t>
            </a:r>
          </a:p>
          <a:p>
            <a:r>
              <a:rPr lang="en-US" dirty="0"/>
              <a:t>Impact investing is an innovation that sets to achieve responsible, mission-driven investments that have social, environmental, and financial returns. However, when these investments are land-reliant and fail to engage host communities throughout the lifecycle of a project—from deal structuring to divestment—the good intentions of these impact investments may have inherent blind spots that make them vulnerable to going bad. </a:t>
            </a:r>
          </a:p>
          <a:p>
            <a:endParaRPr lang="en-US" dirty="0"/>
          </a:p>
        </p:txBody>
      </p:sp>
      <p:sp>
        <p:nvSpPr>
          <p:cNvPr id="4" name="Footer Placeholder 3">
            <a:extLst>
              <a:ext uri="{FF2B5EF4-FFF2-40B4-BE49-F238E27FC236}">
                <a16:creationId xmlns:a16="http://schemas.microsoft.com/office/drawing/2014/main" id="{B595C5F0-934F-4644-992F-C2105AF91D42}"/>
              </a:ext>
            </a:extLst>
          </p:cNvPr>
          <p:cNvSpPr>
            <a:spLocks noGrp="1"/>
          </p:cNvSpPr>
          <p:nvPr>
            <p:ph type="ftr" sz="quarter" idx="11"/>
          </p:nvPr>
        </p:nvSpPr>
        <p:spPr/>
        <p:txBody>
          <a:bodyPr/>
          <a:lstStyle/>
          <a:p>
            <a:r>
              <a:rPr lang="en-GB"/>
              <a:t>Strat!gos 2018 - All rights reserved</a:t>
            </a:r>
          </a:p>
        </p:txBody>
      </p:sp>
    </p:spTree>
    <p:extLst>
      <p:ext uri="{BB962C8B-B14F-4D97-AF65-F5344CB8AC3E}">
        <p14:creationId xmlns:p14="http://schemas.microsoft.com/office/powerpoint/2010/main" val="2121513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F1807-4E92-449E-B418-D900A80326ED}"/>
              </a:ext>
            </a:extLst>
          </p:cNvPr>
          <p:cNvSpPr>
            <a:spLocks noGrp="1"/>
          </p:cNvSpPr>
          <p:nvPr>
            <p:ph type="title"/>
          </p:nvPr>
        </p:nvSpPr>
        <p:spPr>
          <a:xfrm>
            <a:off x="541867" y="682626"/>
            <a:ext cx="10515600" cy="693208"/>
          </a:xfrm>
        </p:spPr>
        <p:txBody>
          <a:bodyPr>
            <a:normAutofit/>
          </a:bodyPr>
          <a:lstStyle/>
          <a:p>
            <a:r>
              <a:rPr lang="fr-CH" sz="3200" b="1" dirty="0">
                <a:latin typeface="Calibri"/>
                <a:cs typeface="Calibri"/>
              </a:rPr>
              <a:t>WHO WE ARE (can </a:t>
            </a:r>
            <a:r>
              <a:rPr lang="fr-CH" sz="3200" b="1" dirty="0" err="1">
                <a:latin typeface="Calibri"/>
                <a:cs typeface="Calibri"/>
              </a:rPr>
              <a:t>we</a:t>
            </a:r>
            <a:r>
              <a:rPr lang="fr-CH" sz="3200" b="1" dirty="0">
                <a:latin typeface="Calibri"/>
                <a:cs typeface="Calibri"/>
              </a:rPr>
              <a:t> have </a:t>
            </a:r>
            <a:r>
              <a:rPr lang="fr-CH" sz="3200" b="1" dirty="0" err="1">
                <a:latin typeface="Calibri"/>
                <a:cs typeface="Calibri"/>
              </a:rPr>
              <a:t>it</a:t>
            </a:r>
            <a:r>
              <a:rPr lang="fr-CH" sz="3200" b="1" dirty="0">
                <a:latin typeface="Calibri"/>
                <a:cs typeface="Calibri"/>
              </a:rPr>
              <a:t> </a:t>
            </a:r>
            <a:r>
              <a:rPr lang="fr-CH" sz="3200" b="1" dirty="0" err="1">
                <a:latin typeface="Calibri"/>
                <a:cs typeface="Calibri"/>
              </a:rPr>
              <a:t>alphabetically</a:t>
            </a:r>
            <a:r>
              <a:rPr lang="fr-CH" sz="3200" b="1" dirty="0">
                <a:latin typeface="Calibri"/>
                <a:cs typeface="Calibri"/>
              </a:rPr>
              <a:t>?)</a:t>
            </a:r>
          </a:p>
        </p:txBody>
      </p:sp>
      <p:pic>
        <p:nvPicPr>
          <p:cNvPr id="7" name="Picture 6"/>
          <p:cNvPicPr>
            <a:picLocks noChangeAspect="1"/>
          </p:cNvPicPr>
          <p:nvPr/>
        </p:nvPicPr>
        <p:blipFill>
          <a:blip r:embed="rId2"/>
          <a:stretch>
            <a:fillRect/>
          </a:stretch>
        </p:blipFill>
        <p:spPr>
          <a:xfrm>
            <a:off x="-12722" y="6147403"/>
            <a:ext cx="12240000" cy="745875"/>
          </a:xfrm>
          <a:prstGeom prst="rect">
            <a:avLst/>
          </a:prstGeom>
        </p:spPr>
      </p:pic>
      <p:pic>
        <p:nvPicPr>
          <p:cNvPr id="8" name="Picture 7">
            <a:extLst>
              <a:ext uri="{FF2B5EF4-FFF2-40B4-BE49-F238E27FC236}">
                <a16:creationId xmlns:a16="http://schemas.microsoft.com/office/drawing/2014/main" id="{D6B84A41-1FA6-4C42-8015-1E75035A8E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73" y="6018930"/>
            <a:ext cx="1097123" cy="976653"/>
          </a:xfrm>
          <a:prstGeom prst="rect">
            <a:avLst/>
          </a:prstGeom>
        </p:spPr>
      </p:pic>
      <p:sp>
        <p:nvSpPr>
          <p:cNvPr id="9" name="Footer Placeholder 8">
            <a:extLst>
              <a:ext uri="{FF2B5EF4-FFF2-40B4-BE49-F238E27FC236}">
                <a16:creationId xmlns:a16="http://schemas.microsoft.com/office/drawing/2014/main" id="{072E6F15-9D3B-4806-9BE2-F0190A3464DC}"/>
              </a:ext>
            </a:extLst>
          </p:cNvPr>
          <p:cNvSpPr>
            <a:spLocks noGrp="1"/>
          </p:cNvSpPr>
          <p:nvPr>
            <p:ph type="ftr" sz="quarter" idx="11"/>
          </p:nvPr>
        </p:nvSpPr>
        <p:spPr>
          <a:xfrm>
            <a:off x="4165598" y="6356350"/>
            <a:ext cx="7814733" cy="365125"/>
          </a:xfrm>
        </p:spPr>
        <p:txBody>
          <a:bodyPr/>
          <a:lstStyle/>
          <a:p>
            <a:pPr algn="r"/>
            <a:r>
              <a:rPr lang="en-GB" dirty="0">
                <a:solidFill>
                  <a:schemeClr val="bg1"/>
                </a:solidFill>
              </a:rPr>
              <a:t>STRATIGOSCONSULTING.COM</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6212" y="1545166"/>
            <a:ext cx="2100000" cy="25200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876" y="1546565"/>
            <a:ext cx="2097668" cy="2517202"/>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9461" y="1545166"/>
            <a:ext cx="2100000" cy="252000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1085" y="1545166"/>
            <a:ext cx="2100000" cy="2520000"/>
          </a:xfrm>
          <a:prstGeom prst="rect">
            <a:avLst/>
          </a:prstGeom>
        </p:spPr>
      </p:pic>
      <p:sp>
        <p:nvSpPr>
          <p:cNvPr id="15" name="TextBox 14"/>
          <p:cNvSpPr txBox="1"/>
          <p:nvPr/>
        </p:nvSpPr>
        <p:spPr>
          <a:xfrm>
            <a:off x="592666" y="4186767"/>
            <a:ext cx="2010834" cy="707886"/>
          </a:xfrm>
          <a:prstGeom prst="rect">
            <a:avLst/>
          </a:prstGeom>
          <a:noFill/>
        </p:spPr>
        <p:txBody>
          <a:bodyPr wrap="square" rtlCol="0">
            <a:spAutoFit/>
          </a:bodyPr>
          <a:lstStyle/>
          <a:p>
            <a:r>
              <a:rPr lang="en-US" sz="1400" dirty="0"/>
              <a:t>PETER VANDERWAL </a:t>
            </a:r>
          </a:p>
          <a:p>
            <a:endParaRPr lang="en-US" sz="1400" dirty="0"/>
          </a:p>
          <a:p>
            <a:r>
              <a:rPr lang="en-US" sz="1200" dirty="0"/>
              <a:t>CEO</a:t>
            </a:r>
          </a:p>
        </p:txBody>
      </p:sp>
      <p:sp>
        <p:nvSpPr>
          <p:cNvPr id="17" name="TextBox 16"/>
          <p:cNvSpPr txBox="1"/>
          <p:nvPr/>
        </p:nvSpPr>
        <p:spPr>
          <a:xfrm>
            <a:off x="2904066" y="4186767"/>
            <a:ext cx="2010834" cy="707886"/>
          </a:xfrm>
          <a:prstGeom prst="rect">
            <a:avLst/>
          </a:prstGeom>
          <a:noFill/>
        </p:spPr>
        <p:txBody>
          <a:bodyPr wrap="square" rtlCol="0">
            <a:spAutoFit/>
          </a:bodyPr>
          <a:lstStyle/>
          <a:p>
            <a:r>
              <a:rPr lang="en-US" sz="1400" dirty="0"/>
              <a:t>GUILLAUME GEVREY</a:t>
            </a:r>
          </a:p>
          <a:p>
            <a:endParaRPr lang="en-US" sz="1400" dirty="0"/>
          </a:p>
          <a:p>
            <a:r>
              <a:rPr lang="en-US" sz="1200" dirty="0"/>
              <a:t>DIRECTOR</a:t>
            </a:r>
          </a:p>
        </p:txBody>
      </p:sp>
      <p:sp>
        <p:nvSpPr>
          <p:cNvPr id="18" name="TextBox 17"/>
          <p:cNvSpPr txBox="1"/>
          <p:nvPr/>
        </p:nvSpPr>
        <p:spPr>
          <a:xfrm>
            <a:off x="5173133" y="4186767"/>
            <a:ext cx="2010834" cy="892552"/>
          </a:xfrm>
          <a:prstGeom prst="rect">
            <a:avLst/>
          </a:prstGeom>
          <a:noFill/>
        </p:spPr>
        <p:txBody>
          <a:bodyPr wrap="square" rtlCol="0">
            <a:spAutoFit/>
          </a:bodyPr>
          <a:lstStyle/>
          <a:p>
            <a:r>
              <a:rPr lang="en-US" sz="1400" dirty="0"/>
              <a:t>MOE ODELE</a:t>
            </a:r>
          </a:p>
          <a:p>
            <a:endParaRPr lang="en-US" sz="1400" dirty="0"/>
          </a:p>
          <a:p>
            <a:r>
              <a:rPr lang="en-US" sz="1200" dirty="0"/>
              <a:t>IMPACT INVESTING &amp; SOCIAL ENTERPRISE LEAD</a:t>
            </a:r>
          </a:p>
        </p:txBody>
      </p:sp>
      <p:sp>
        <p:nvSpPr>
          <p:cNvPr id="19" name="TextBox 18"/>
          <p:cNvSpPr txBox="1"/>
          <p:nvPr/>
        </p:nvSpPr>
        <p:spPr>
          <a:xfrm>
            <a:off x="7336366" y="4186767"/>
            <a:ext cx="2010834" cy="892552"/>
          </a:xfrm>
          <a:prstGeom prst="rect">
            <a:avLst/>
          </a:prstGeom>
          <a:noFill/>
        </p:spPr>
        <p:txBody>
          <a:bodyPr wrap="square" rtlCol="0">
            <a:spAutoFit/>
          </a:bodyPr>
          <a:lstStyle/>
          <a:p>
            <a:r>
              <a:rPr lang="en-US" sz="1400" dirty="0"/>
              <a:t>SHILPA SUBRAMANIAM</a:t>
            </a:r>
          </a:p>
          <a:p>
            <a:endParaRPr lang="en-US" sz="1400" dirty="0"/>
          </a:p>
          <a:p>
            <a:r>
              <a:rPr lang="en-US" sz="1200" dirty="0"/>
              <a:t>DIVERSITY &amp; INCLUSION LEAD</a:t>
            </a:r>
          </a:p>
        </p:txBody>
      </p:sp>
      <p:sp>
        <p:nvSpPr>
          <p:cNvPr id="20" name="TextBox 19"/>
          <p:cNvSpPr txBox="1"/>
          <p:nvPr/>
        </p:nvSpPr>
        <p:spPr>
          <a:xfrm>
            <a:off x="9584266" y="4186767"/>
            <a:ext cx="2010834" cy="707886"/>
          </a:xfrm>
          <a:prstGeom prst="rect">
            <a:avLst/>
          </a:prstGeom>
          <a:noFill/>
        </p:spPr>
        <p:txBody>
          <a:bodyPr wrap="square" rtlCol="0">
            <a:spAutoFit/>
          </a:bodyPr>
          <a:lstStyle/>
          <a:p>
            <a:r>
              <a:rPr lang="en-US" sz="1400" dirty="0"/>
              <a:t>AMÉLIE DUVERT</a:t>
            </a:r>
          </a:p>
          <a:p>
            <a:endParaRPr lang="en-US" sz="1400" dirty="0"/>
          </a:p>
          <a:p>
            <a:r>
              <a:rPr lang="en-US" sz="1200" dirty="0"/>
              <a:t>TEAM MANAGER</a:t>
            </a:r>
          </a:p>
        </p:txBody>
      </p:sp>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74336" y="1552423"/>
            <a:ext cx="2100000" cy="2520000"/>
          </a:xfrm>
          <a:prstGeom prst="rect">
            <a:avLst/>
          </a:prstGeom>
        </p:spPr>
      </p:pic>
    </p:spTree>
    <p:extLst>
      <p:ext uri="{BB962C8B-B14F-4D97-AF65-F5344CB8AC3E}">
        <p14:creationId xmlns:p14="http://schemas.microsoft.com/office/powerpoint/2010/main" val="2664535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25781" b="25781"/>
          <a:stretch/>
        </p:blipFill>
        <p:spPr>
          <a:xfrm>
            <a:off x="0" y="0"/>
            <a:ext cx="12240000" cy="5928750"/>
          </a:xfrm>
          <a:prstGeom prst="rect">
            <a:avLst/>
          </a:prstGeom>
        </p:spPr>
      </p:pic>
      <p:pic>
        <p:nvPicPr>
          <p:cNvPr id="4" name="Picture 3"/>
          <p:cNvPicPr>
            <a:picLocks noChangeAspect="1"/>
          </p:cNvPicPr>
          <p:nvPr/>
        </p:nvPicPr>
        <p:blipFill>
          <a:blip r:embed="rId3"/>
          <a:stretch>
            <a:fillRect/>
          </a:stretch>
        </p:blipFill>
        <p:spPr>
          <a:xfrm>
            <a:off x="-12722" y="6147403"/>
            <a:ext cx="12240000" cy="745875"/>
          </a:xfrm>
          <a:prstGeom prst="rect">
            <a:avLst/>
          </a:prstGeom>
        </p:spPr>
      </p:pic>
      <p:sp>
        <p:nvSpPr>
          <p:cNvPr id="2" name="Title 1">
            <a:extLst>
              <a:ext uri="{FF2B5EF4-FFF2-40B4-BE49-F238E27FC236}">
                <a16:creationId xmlns:a16="http://schemas.microsoft.com/office/drawing/2014/main" id="{2AF73D76-6252-4CC1-A144-EAB242545604}"/>
              </a:ext>
            </a:extLst>
          </p:cNvPr>
          <p:cNvSpPr>
            <a:spLocks noGrp="1"/>
          </p:cNvSpPr>
          <p:nvPr>
            <p:ph type="title"/>
          </p:nvPr>
        </p:nvSpPr>
        <p:spPr>
          <a:xfrm>
            <a:off x="1383243" y="3739823"/>
            <a:ext cx="3839632" cy="1095507"/>
          </a:xfrm>
        </p:spPr>
        <p:txBody>
          <a:bodyPr>
            <a:normAutofit/>
          </a:bodyPr>
          <a:lstStyle/>
          <a:p>
            <a:r>
              <a:rPr lang="fr-CH" sz="3200" b="1" dirty="0">
                <a:solidFill>
                  <a:schemeClr val="bg1"/>
                </a:solidFill>
                <a:latin typeface="+mn-lt"/>
              </a:rPr>
              <a:t>WHERE WE DO IT</a:t>
            </a:r>
            <a:endParaRPr lang="en-GB" sz="3200" b="1" dirty="0">
              <a:solidFill>
                <a:schemeClr val="bg1"/>
              </a:solidFill>
              <a:latin typeface="+mn-lt"/>
            </a:endParaRPr>
          </a:p>
        </p:txBody>
      </p:sp>
      <p:sp>
        <p:nvSpPr>
          <p:cNvPr id="3" name="Content Placeholder 2">
            <a:extLst>
              <a:ext uri="{FF2B5EF4-FFF2-40B4-BE49-F238E27FC236}">
                <a16:creationId xmlns:a16="http://schemas.microsoft.com/office/drawing/2014/main" id="{9509E550-7ACE-42BA-964C-9EA8556A20E2}"/>
              </a:ext>
            </a:extLst>
          </p:cNvPr>
          <p:cNvSpPr>
            <a:spLocks noGrp="1"/>
          </p:cNvSpPr>
          <p:nvPr>
            <p:ph idx="1"/>
          </p:nvPr>
        </p:nvSpPr>
        <p:spPr>
          <a:xfrm>
            <a:off x="1383243" y="4556250"/>
            <a:ext cx="3606799" cy="1127000"/>
          </a:xfrm>
        </p:spPr>
        <p:txBody>
          <a:bodyPr>
            <a:normAutofit/>
          </a:bodyPr>
          <a:lstStyle/>
          <a:p>
            <a:pPr marL="0" indent="0">
              <a:buNone/>
            </a:pPr>
            <a:r>
              <a:rPr lang="fr-CH" sz="2200" dirty="0">
                <a:solidFill>
                  <a:srgbClr val="FFFFFF"/>
                </a:solidFill>
              </a:rPr>
              <a:t>Our </a:t>
            </a:r>
            <a:r>
              <a:rPr lang="fr-CH" sz="2200" dirty="0" err="1">
                <a:solidFill>
                  <a:srgbClr val="FFFFFF"/>
                </a:solidFill>
              </a:rPr>
              <a:t>multicultural</a:t>
            </a:r>
            <a:r>
              <a:rPr lang="fr-CH" sz="2200" dirty="0">
                <a:solidFill>
                  <a:srgbClr val="FFFFFF"/>
                </a:solidFill>
              </a:rPr>
              <a:t> and </a:t>
            </a:r>
            <a:r>
              <a:rPr lang="fr-CH" sz="2200" dirty="0" err="1">
                <a:solidFill>
                  <a:srgbClr val="FFFFFF"/>
                </a:solidFill>
              </a:rPr>
              <a:t>virtual</a:t>
            </a:r>
            <a:r>
              <a:rPr lang="fr-CH" sz="2200" dirty="0">
                <a:solidFill>
                  <a:srgbClr val="FFFFFF"/>
                </a:solidFill>
              </a:rPr>
              <a:t> team has </a:t>
            </a:r>
            <a:r>
              <a:rPr lang="fr-CH" sz="2200" dirty="0" err="1">
                <a:solidFill>
                  <a:srgbClr val="FFFFFF"/>
                </a:solidFill>
              </a:rPr>
              <a:t>presence</a:t>
            </a:r>
            <a:r>
              <a:rPr lang="fr-CH" sz="2200" dirty="0">
                <a:solidFill>
                  <a:srgbClr val="FFFFFF"/>
                </a:solidFill>
              </a:rPr>
              <a:t> and networks </a:t>
            </a:r>
            <a:r>
              <a:rPr lang="fr-CH" sz="2200" dirty="0" err="1">
                <a:solidFill>
                  <a:srgbClr val="FFFFFF"/>
                </a:solidFill>
              </a:rPr>
              <a:t>around</a:t>
            </a:r>
            <a:r>
              <a:rPr lang="fr-CH" sz="2200" dirty="0">
                <a:solidFill>
                  <a:srgbClr val="FFFFFF"/>
                </a:solidFill>
              </a:rPr>
              <a:t> the world</a:t>
            </a:r>
          </a:p>
          <a:p>
            <a:pPr marL="0" indent="0">
              <a:buNone/>
            </a:pPr>
            <a:endParaRPr lang="fr-CH" sz="2200" dirty="0">
              <a:solidFill>
                <a:srgbClr val="FFFFFF"/>
              </a:solidFill>
            </a:endParaRPr>
          </a:p>
        </p:txBody>
      </p:sp>
      <p:pic>
        <p:nvPicPr>
          <p:cNvPr id="7" name="Picture 6">
            <a:extLst>
              <a:ext uri="{FF2B5EF4-FFF2-40B4-BE49-F238E27FC236}">
                <a16:creationId xmlns:a16="http://schemas.microsoft.com/office/drawing/2014/main" id="{D6B84A41-1FA6-4C42-8015-1E75035A8E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73" y="6018930"/>
            <a:ext cx="1097123" cy="976653"/>
          </a:xfrm>
          <a:prstGeom prst="rect">
            <a:avLst/>
          </a:prstGeom>
        </p:spPr>
      </p:pic>
      <p:sp>
        <p:nvSpPr>
          <p:cNvPr id="8" name="Footer Placeholder 8">
            <a:extLst>
              <a:ext uri="{FF2B5EF4-FFF2-40B4-BE49-F238E27FC236}">
                <a16:creationId xmlns:a16="http://schemas.microsoft.com/office/drawing/2014/main" id="{072E6F15-9D3B-4806-9BE2-F0190A3464DC}"/>
              </a:ext>
            </a:extLst>
          </p:cNvPr>
          <p:cNvSpPr>
            <a:spLocks noGrp="1"/>
          </p:cNvSpPr>
          <p:nvPr>
            <p:ph type="ftr" sz="quarter" idx="11"/>
          </p:nvPr>
        </p:nvSpPr>
        <p:spPr>
          <a:xfrm>
            <a:off x="4165598" y="6356350"/>
            <a:ext cx="7814733" cy="365125"/>
          </a:xfrm>
        </p:spPr>
        <p:txBody>
          <a:bodyPr/>
          <a:lstStyle/>
          <a:p>
            <a:pPr algn="r"/>
            <a:r>
              <a:rPr lang="en-GB" dirty="0">
                <a:solidFill>
                  <a:schemeClr val="bg1"/>
                </a:solidFill>
              </a:rPr>
              <a:t>STRATIGOSCONSULTING.COM</a:t>
            </a:r>
          </a:p>
        </p:txBody>
      </p:sp>
    </p:spTree>
    <p:extLst>
      <p:ext uri="{BB962C8B-B14F-4D97-AF65-F5344CB8AC3E}">
        <p14:creationId xmlns:p14="http://schemas.microsoft.com/office/powerpoint/2010/main" val="2609245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6131983"/>
            <a:ext cx="12240000" cy="745875"/>
          </a:xfrm>
          <a:prstGeom prst="rect">
            <a:avLst/>
          </a:prstGeom>
        </p:spPr>
      </p:pic>
      <p:sp>
        <p:nvSpPr>
          <p:cNvPr id="2" name="Title 1">
            <a:extLst>
              <a:ext uri="{FF2B5EF4-FFF2-40B4-BE49-F238E27FC236}">
                <a16:creationId xmlns:a16="http://schemas.microsoft.com/office/drawing/2014/main" id="{611874A1-90FC-4EDA-ADB1-3424B641C062}"/>
              </a:ext>
            </a:extLst>
          </p:cNvPr>
          <p:cNvSpPr>
            <a:spLocks noGrp="1"/>
          </p:cNvSpPr>
          <p:nvPr>
            <p:ph type="title"/>
          </p:nvPr>
        </p:nvSpPr>
        <p:spPr>
          <a:xfrm>
            <a:off x="838200" y="365126"/>
            <a:ext cx="10515600" cy="799042"/>
          </a:xfrm>
        </p:spPr>
        <p:txBody>
          <a:bodyPr>
            <a:normAutofit/>
          </a:bodyPr>
          <a:lstStyle/>
          <a:p>
            <a:r>
              <a:rPr lang="fr-CH" sz="3200" b="1" dirty="0">
                <a:solidFill>
                  <a:srgbClr val="FF6600"/>
                </a:solidFill>
                <a:latin typeface="+mn-lt"/>
              </a:rPr>
              <a:t>INTRODUCTION - WHAT WE DO</a:t>
            </a:r>
            <a:endParaRPr lang="en-GB" sz="3200" b="1" dirty="0">
              <a:solidFill>
                <a:srgbClr val="FF6600"/>
              </a:solidFill>
              <a:latin typeface="+mn-lt"/>
            </a:endParaRPr>
          </a:p>
        </p:txBody>
      </p:sp>
      <p:sp>
        <p:nvSpPr>
          <p:cNvPr id="3" name="Content Placeholder 2">
            <a:extLst>
              <a:ext uri="{FF2B5EF4-FFF2-40B4-BE49-F238E27FC236}">
                <a16:creationId xmlns:a16="http://schemas.microsoft.com/office/drawing/2014/main" id="{F08F86C2-1502-49A7-9D4A-8559305D89A0}"/>
              </a:ext>
            </a:extLst>
          </p:cNvPr>
          <p:cNvSpPr>
            <a:spLocks noGrp="1"/>
          </p:cNvSpPr>
          <p:nvPr>
            <p:ph idx="1"/>
          </p:nvPr>
        </p:nvSpPr>
        <p:spPr>
          <a:xfrm>
            <a:off x="838199" y="1227667"/>
            <a:ext cx="11120967" cy="1566333"/>
          </a:xfrm>
        </p:spPr>
        <p:txBody>
          <a:bodyPr numCol="1">
            <a:noAutofit/>
          </a:bodyPr>
          <a:lstStyle/>
          <a:p>
            <a:pPr marL="0" indent="0">
              <a:lnSpc>
                <a:spcPct val="100000"/>
              </a:lnSpc>
              <a:buNone/>
            </a:pPr>
            <a:r>
              <a:rPr lang="en-GB" sz="2200" dirty="0"/>
              <a:t>Our mission is to catalyse a new way of working to achieve enduring social and economic growth in the world. We do development differently, bringing together non-traditional partners at the convergence of results-based financing, impact investment, and blended public private partnerships – with the Sustainable Development Goals at the centre.</a:t>
            </a:r>
            <a:endParaRPr lang="en-GB" sz="2200" dirty="0">
              <a:solidFill>
                <a:srgbClr val="FF0000"/>
              </a:solidFill>
            </a:endParaRPr>
          </a:p>
          <a:p>
            <a:pPr marL="0" indent="0">
              <a:lnSpc>
                <a:spcPct val="100000"/>
              </a:lnSpc>
              <a:buNone/>
            </a:pPr>
            <a:endParaRPr lang="en-GB" sz="2200" dirty="0"/>
          </a:p>
        </p:txBody>
      </p:sp>
      <p:pic>
        <p:nvPicPr>
          <p:cNvPr id="8" name="Picture 7">
            <a:extLst>
              <a:ext uri="{FF2B5EF4-FFF2-40B4-BE49-F238E27FC236}">
                <a16:creationId xmlns:a16="http://schemas.microsoft.com/office/drawing/2014/main" id="{D6B84A41-1FA6-4C42-8015-1E75035A8E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73" y="6018930"/>
            <a:ext cx="1097123" cy="976653"/>
          </a:xfrm>
          <a:prstGeom prst="rect">
            <a:avLst/>
          </a:prstGeom>
        </p:spPr>
      </p:pic>
      <p:sp>
        <p:nvSpPr>
          <p:cNvPr id="9" name="Footer Placeholder 8">
            <a:extLst>
              <a:ext uri="{FF2B5EF4-FFF2-40B4-BE49-F238E27FC236}">
                <a16:creationId xmlns:a16="http://schemas.microsoft.com/office/drawing/2014/main" id="{072E6F15-9D3B-4806-9BE2-F0190A3464DC}"/>
              </a:ext>
            </a:extLst>
          </p:cNvPr>
          <p:cNvSpPr>
            <a:spLocks noGrp="1"/>
          </p:cNvSpPr>
          <p:nvPr>
            <p:ph type="ftr" sz="quarter" idx="11"/>
          </p:nvPr>
        </p:nvSpPr>
        <p:spPr>
          <a:xfrm>
            <a:off x="4165598" y="6356350"/>
            <a:ext cx="7814733" cy="365125"/>
          </a:xfrm>
        </p:spPr>
        <p:txBody>
          <a:bodyPr/>
          <a:lstStyle/>
          <a:p>
            <a:pPr algn="r"/>
            <a:r>
              <a:rPr lang="en-GB" dirty="0">
                <a:solidFill>
                  <a:schemeClr val="bg1"/>
                </a:solidFill>
              </a:rPr>
              <a:t>STRATIGOSCONSULTING.COM</a:t>
            </a:r>
          </a:p>
        </p:txBody>
      </p:sp>
      <p:sp>
        <p:nvSpPr>
          <p:cNvPr id="10" name="Content Placeholder 2">
            <a:extLst>
              <a:ext uri="{FF2B5EF4-FFF2-40B4-BE49-F238E27FC236}">
                <a16:creationId xmlns:a16="http://schemas.microsoft.com/office/drawing/2014/main" id="{F08F86C2-1502-49A7-9D4A-8559305D89A0}"/>
              </a:ext>
            </a:extLst>
          </p:cNvPr>
          <p:cNvSpPr txBox="1">
            <a:spLocks/>
          </p:cNvSpPr>
          <p:nvPr/>
        </p:nvSpPr>
        <p:spPr>
          <a:xfrm>
            <a:off x="1113370" y="3026833"/>
            <a:ext cx="11120967" cy="2963334"/>
          </a:xfrm>
          <a:prstGeom prst="rect">
            <a:avLst/>
          </a:prstGeom>
        </p:spPr>
        <p:txBody>
          <a:bodyPr vert="horz" lIns="91440" tIns="45720" rIns="91440" bIns="45720" numCol="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700"/>
              </a:spcBef>
              <a:spcAft>
                <a:spcPts val="700"/>
              </a:spcAft>
              <a:buNone/>
            </a:pPr>
            <a:endParaRPr lang="en-GB" sz="2200" dirty="0">
              <a:latin typeface="+mj-lt"/>
            </a:endParaRPr>
          </a:p>
          <a:p>
            <a:pPr marL="0" indent="0">
              <a:lnSpc>
                <a:spcPct val="100000"/>
              </a:lnSpc>
              <a:spcBef>
                <a:spcPts val="700"/>
              </a:spcBef>
              <a:spcAft>
                <a:spcPts val="700"/>
              </a:spcAft>
              <a:buNone/>
            </a:pPr>
            <a:r>
              <a:rPr lang="en-GB" sz="2200" dirty="0">
                <a:latin typeface="+mj-lt"/>
              </a:rPr>
              <a:t>Results-Based Financing Mechanism </a:t>
            </a:r>
            <a:br>
              <a:rPr lang="en-GB" sz="2200" dirty="0">
                <a:latin typeface="+mj-lt"/>
              </a:rPr>
            </a:br>
            <a:r>
              <a:rPr lang="en-GB" sz="2200" dirty="0">
                <a:latin typeface="+mj-lt"/>
              </a:rPr>
              <a:t>Design and Structuring </a:t>
            </a:r>
          </a:p>
          <a:p>
            <a:pPr marL="0" indent="0">
              <a:lnSpc>
                <a:spcPct val="100000"/>
              </a:lnSpc>
              <a:spcBef>
                <a:spcPts val="700"/>
              </a:spcBef>
              <a:spcAft>
                <a:spcPts val="700"/>
              </a:spcAft>
              <a:buNone/>
            </a:pPr>
            <a:r>
              <a:rPr lang="en-GB" sz="2200" dirty="0">
                <a:latin typeface="+mj-lt"/>
              </a:rPr>
              <a:t>Compliance Support Services for the </a:t>
            </a:r>
            <a:br>
              <a:rPr lang="en-GB" sz="2200" dirty="0">
                <a:latin typeface="+mj-lt"/>
              </a:rPr>
            </a:br>
            <a:r>
              <a:rPr lang="en-GB" sz="2200" dirty="0">
                <a:latin typeface="+mj-lt"/>
              </a:rPr>
              <a:t>Sustainable Development Goals </a:t>
            </a:r>
          </a:p>
          <a:p>
            <a:pPr marL="0" indent="0">
              <a:lnSpc>
                <a:spcPct val="100000"/>
              </a:lnSpc>
              <a:spcBef>
                <a:spcPts val="700"/>
              </a:spcBef>
              <a:spcAft>
                <a:spcPts val="700"/>
              </a:spcAft>
              <a:buNone/>
            </a:pPr>
            <a:r>
              <a:rPr lang="en-GB" sz="2200" dirty="0">
                <a:latin typeface="Calibri Light"/>
                <a:cs typeface="Calibri Light"/>
              </a:rPr>
              <a:t>Capacity Building </a:t>
            </a:r>
          </a:p>
          <a:p>
            <a:pPr marL="0" indent="0">
              <a:lnSpc>
                <a:spcPct val="100000"/>
              </a:lnSpc>
              <a:spcBef>
                <a:spcPts val="700"/>
              </a:spcBef>
              <a:spcAft>
                <a:spcPts val="700"/>
              </a:spcAft>
              <a:buNone/>
            </a:pPr>
            <a:endParaRPr lang="en-GB" sz="2200" dirty="0">
              <a:latin typeface="+mj-lt"/>
            </a:endParaRPr>
          </a:p>
          <a:p>
            <a:pPr marL="0" indent="0">
              <a:lnSpc>
                <a:spcPct val="100000"/>
              </a:lnSpc>
              <a:spcBef>
                <a:spcPts val="700"/>
              </a:spcBef>
              <a:spcAft>
                <a:spcPts val="700"/>
              </a:spcAft>
              <a:buNone/>
            </a:pPr>
            <a:r>
              <a:rPr lang="en-GB" sz="2200" dirty="0">
                <a:latin typeface="+mj-lt"/>
              </a:rPr>
              <a:t>Social Enterprise Investment Due </a:t>
            </a:r>
            <a:br>
              <a:rPr lang="en-GB" sz="2200" dirty="0">
                <a:latin typeface="+mj-lt"/>
              </a:rPr>
            </a:br>
            <a:r>
              <a:rPr lang="en-GB" sz="2200" dirty="0">
                <a:latin typeface="+mj-lt"/>
              </a:rPr>
              <a:t>Diligence and Matchmaking Services </a:t>
            </a:r>
          </a:p>
          <a:p>
            <a:pPr marL="0" indent="0">
              <a:lnSpc>
                <a:spcPct val="100000"/>
              </a:lnSpc>
              <a:spcBef>
                <a:spcPts val="700"/>
              </a:spcBef>
              <a:spcAft>
                <a:spcPts val="700"/>
              </a:spcAft>
              <a:buNone/>
            </a:pPr>
            <a:r>
              <a:rPr lang="en-GB" sz="2200" dirty="0">
                <a:latin typeface="+mj-lt"/>
              </a:rPr>
              <a:t>Impact Measurement Services                     </a:t>
            </a:r>
          </a:p>
        </p:txBody>
      </p:sp>
      <p:pic>
        <p:nvPicPr>
          <p:cNvPr id="5" name="Picture 4" descr="SDG.ai"/>
          <p:cNvPicPr>
            <a:picLocks noChangeAspect="1"/>
          </p:cNvPicPr>
          <p:nvPr/>
        </p:nvPicPr>
        <p:blipFill rotWithShape="1">
          <a:blip r:embed="rId4">
            <a:extLst>
              <a:ext uri="{28A0092B-C50C-407E-A947-70E740481C1C}">
                <a14:useLocalDpi xmlns:a14="http://schemas.microsoft.com/office/drawing/2010/main" val="0"/>
              </a:ext>
            </a:extLst>
          </a:blip>
          <a:srcRect l="-4570" t="-4568" r="36305" b="39760"/>
          <a:stretch/>
        </p:blipFill>
        <p:spPr>
          <a:xfrm>
            <a:off x="266535" y="4239626"/>
            <a:ext cx="846835" cy="80396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8185" y="4296295"/>
            <a:ext cx="682028" cy="627127"/>
          </a:xfrm>
          <a:prstGeom prst="rect">
            <a:avLst/>
          </a:prstGeom>
        </p:spPr>
      </p:pic>
      <p:pic>
        <p:nvPicPr>
          <p:cNvPr id="11" name="Picture 10" descr="noun_705482_cc.ai"/>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2465" y="3520031"/>
            <a:ext cx="727748" cy="776264"/>
          </a:xfrm>
          <a:prstGeom prst="rect">
            <a:avLst/>
          </a:prstGeom>
        </p:spPr>
      </p:pic>
      <p:pic>
        <p:nvPicPr>
          <p:cNvPr id="13" name="Picture 12" descr="noun_665885_cc.ai"/>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516" y="3603327"/>
            <a:ext cx="667298" cy="614569"/>
          </a:xfrm>
          <a:prstGeom prst="rect">
            <a:avLst/>
          </a:prstGeom>
        </p:spPr>
      </p:pic>
      <p:pic>
        <p:nvPicPr>
          <p:cNvPr id="14" name="Picture 13" descr="noun_353159_cc.ai"/>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283" y="5161317"/>
            <a:ext cx="815280" cy="815280"/>
          </a:xfrm>
          <a:prstGeom prst="rect">
            <a:avLst/>
          </a:prstGeom>
        </p:spPr>
      </p:pic>
    </p:spTree>
    <p:extLst>
      <p:ext uri="{BB962C8B-B14F-4D97-AF65-F5344CB8AC3E}">
        <p14:creationId xmlns:p14="http://schemas.microsoft.com/office/powerpoint/2010/main" val="1621286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F7FE5-E7FB-4382-A8EA-CFBB56D202E4}"/>
              </a:ext>
            </a:extLst>
          </p:cNvPr>
          <p:cNvSpPr>
            <a:spLocks noGrp="1"/>
          </p:cNvSpPr>
          <p:nvPr>
            <p:ph type="title"/>
          </p:nvPr>
        </p:nvSpPr>
        <p:spPr>
          <a:xfrm>
            <a:off x="668864" y="343958"/>
            <a:ext cx="7840133" cy="1325563"/>
          </a:xfrm>
        </p:spPr>
        <p:txBody>
          <a:bodyPr>
            <a:normAutofit fontScale="90000"/>
          </a:bodyPr>
          <a:lstStyle/>
          <a:p>
            <a:pPr>
              <a:lnSpc>
                <a:spcPct val="80000"/>
              </a:lnSpc>
            </a:pPr>
            <a:br>
              <a:rPr lang="en-GB" sz="3600" b="1" dirty="0">
                <a:solidFill>
                  <a:srgbClr val="FF6600"/>
                </a:solidFill>
                <a:latin typeface="Calibri"/>
                <a:cs typeface="Calibri"/>
              </a:rPr>
            </a:br>
            <a:r>
              <a:rPr lang="en-GB" sz="3600" b="1" dirty="0">
                <a:solidFill>
                  <a:srgbClr val="FF6600"/>
                </a:solidFill>
                <a:latin typeface="Calibri"/>
                <a:cs typeface="Calibri"/>
              </a:rPr>
              <a:t>RESULTS-BASED FINANCING MECHANISM DESIGN AND STRUCTURING </a:t>
            </a:r>
            <a:br>
              <a:rPr lang="en-GB" dirty="0">
                <a:solidFill>
                  <a:srgbClr val="FF6600"/>
                </a:solidFill>
                <a:latin typeface="Calibri"/>
                <a:cs typeface="Calibri"/>
              </a:rPr>
            </a:br>
            <a:endParaRPr lang="en-GB" dirty="0">
              <a:solidFill>
                <a:srgbClr val="FF6600"/>
              </a:solidFill>
              <a:latin typeface="Calibri"/>
              <a:cs typeface="Calibri"/>
            </a:endParaRPr>
          </a:p>
        </p:txBody>
      </p:sp>
      <p:sp>
        <p:nvSpPr>
          <p:cNvPr id="3" name="Content Placeholder 2">
            <a:extLst>
              <a:ext uri="{FF2B5EF4-FFF2-40B4-BE49-F238E27FC236}">
                <a16:creationId xmlns:a16="http://schemas.microsoft.com/office/drawing/2014/main" id="{BACA010E-919C-467B-83C1-A8CB7FD84BEA}"/>
              </a:ext>
            </a:extLst>
          </p:cNvPr>
          <p:cNvSpPr>
            <a:spLocks noGrp="1"/>
          </p:cNvSpPr>
          <p:nvPr>
            <p:ph idx="1"/>
          </p:nvPr>
        </p:nvSpPr>
        <p:spPr>
          <a:xfrm>
            <a:off x="711198" y="1677456"/>
            <a:ext cx="10515600" cy="4351338"/>
          </a:xfrm>
        </p:spPr>
        <p:txBody>
          <a:bodyPr vert="horz" lIns="91440" tIns="45720" rIns="91440" bIns="45720" rtlCol="0" anchor="t">
            <a:normAutofit lnSpcReduction="10000"/>
          </a:bodyPr>
          <a:lstStyle/>
          <a:p>
            <a:pPr marL="0" indent="0">
              <a:buNone/>
            </a:pPr>
            <a:r>
              <a:rPr lang="en-GB" sz="2200" dirty="0">
                <a:latin typeface="Calibri Light"/>
                <a:cs typeface="Calibri Light"/>
              </a:rPr>
              <a:t>Strat!gos supports development actors with the design of performance-based programs that base payment on achievement of pre-agreed metrics. </a:t>
            </a:r>
          </a:p>
          <a:p>
            <a:pPr marL="0" indent="0">
              <a:buNone/>
            </a:pPr>
            <a:endParaRPr lang="en-GB" sz="2200" dirty="0">
              <a:latin typeface="Calibri Light"/>
              <a:cs typeface="Calibri Light"/>
            </a:endParaRPr>
          </a:p>
          <a:p>
            <a:pPr marL="0" indent="0">
              <a:buNone/>
            </a:pPr>
            <a:r>
              <a:rPr lang="en-GB" sz="2200" dirty="0">
                <a:latin typeface="Calibri Light"/>
                <a:cs typeface="Calibri Light"/>
              </a:rPr>
              <a:t>We are agnostic as to a preferred approach to these designs and base every solution on the context of the environment, the needs to the actors, and the risk appetite of these actors. </a:t>
            </a:r>
          </a:p>
          <a:p>
            <a:pPr marL="0" indent="0">
              <a:buNone/>
            </a:pPr>
            <a:endParaRPr lang="en-GB" sz="2200" dirty="0">
              <a:latin typeface="Calibri Light"/>
              <a:cs typeface="Calibri Light"/>
            </a:endParaRPr>
          </a:p>
          <a:p>
            <a:pPr marL="0" indent="0">
              <a:buNone/>
            </a:pPr>
            <a:r>
              <a:rPr lang="en-GB" sz="2200" dirty="0">
                <a:latin typeface="Calibri Light"/>
                <a:cs typeface="Calibri Light"/>
              </a:rPr>
              <a:t>Common across all types of results-based financing mechanisms are the rigorous care paid to the development of the outcome metrics, sharing of risk, and transparency in achievement of the agreed targets. </a:t>
            </a:r>
          </a:p>
          <a:p>
            <a:pPr marL="0" indent="0">
              <a:buNone/>
            </a:pPr>
            <a:endParaRPr lang="en-GB" sz="2200" dirty="0">
              <a:latin typeface="Calibri Light"/>
              <a:cs typeface="Calibri Light"/>
            </a:endParaRPr>
          </a:p>
          <a:p>
            <a:pPr marL="0" indent="0">
              <a:buNone/>
            </a:pPr>
            <a:r>
              <a:rPr lang="en-GB" sz="2200" dirty="0">
                <a:latin typeface="Calibri Light"/>
                <a:cs typeface="Calibri Light"/>
              </a:rPr>
              <a:t>Where private capital is deployed, extensive due diligence is needed on both the outcome metrics and the service provider partners to ensure a viable product.</a:t>
            </a:r>
          </a:p>
        </p:txBody>
      </p:sp>
      <p:pic>
        <p:nvPicPr>
          <p:cNvPr id="8" name="Picture 7"/>
          <p:cNvPicPr>
            <a:picLocks noChangeAspect="1"/>
          </p:cNvPicPr>
          <p:nvPr/>
        </p:nvPicPr>
        <p:blipFill>
          <a:blip r:embed="rId2"/>
          <a:stretch>
            <a:fillRect/>
          </a:stretch>
        </p:blipFill>
        <p:spPr>
          <a:xfrm>
            <a:off x="0" y="6131983"/>
            <a:ext cx="12240000" cy="745875"/>
          </a:xfrm>
          <a:prstGeom prst="rect">
            <a:avLst/>
          </a:prstGeom>
        </p:spPr>
      </p:pic>
      <p:pic>
        <p:nvPicPr>
          <p:cNvPr id="9" name="Picture 8">
            <a:extLst>
              <a:ext uri="{FF2B5EF4-FFF2-40B4-BE49-F238E27FC236}">
                <a16:creationId xmlns:a16="http://schemas.microsoft.com/office/drawing/2014/main" id="{D6B84A41-1FA6-4C42-8015-1E75035A8E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73" y="6018930"/>
            <a:ext cx="1097123" cy="976653"/>
          </a:xfrm>
          <a:prstGeom prst="rect">
            <a:avLst/>
          </a:prstGeom>
        </p:spPr>
      </p:pic>
      <p:sp>
        <p:nvSpPr>
          <p:cNvPr id="10" name="Footer Placeholder 8">
            <a:extLst>
              <a:ext uri="{FF2B5EF4-FFF2-40B4-BE49-F238E27FC236}">
                <a16:creationId xmlns:a16="http://schemas.microsoft.com/office/drawing/2014/main" id="{072E6F15-9D3B-4806-9BE2-F0190A3464DC}"/>
              </a:ext>
            </a:extLst>
          </p:cNvPr>
          <p:cNvSpPr>
            <a:spLocks noGrp="1"/>
          </p:cNvSpPr>
          <p:nvPr>
            <p:ph type="ftr" sz="quarter" idx="11"/>
          </p:nvPr>
        </p:nvSpPr>
        <p:spPr>
          <a:xfrm>
            <a:off x="4165598" y="6356350"/>
            <a:ext cx="7814733" cy="365125"/>
          </a:xfrm>
        </p:spPr>
        <p:txBody>
          <a:bodyPr/>
          <a:lstStyle/>
          <a:p>
            <a:pPr algn="r"/>
            <a:r>
              <a:rPr lang="en-GB" dirty="0">
                <a:solidFill>
                  <a:schemeClr val="bg1"/>
                </a:solidFill>
              </a:rPr>
              <a:t>STRATIGOSCONSULTING.COM</a:t>
            </a:r>
          </a:p>
        </p:txBody>
      </p:sp>
    </p:spTree>
    <p:extLst>
      <p:ext uri="{BB962C8B-B14F-4D97-AF65-F5344CB8AC3E}">
        <p14:creationId xmlns:p14="http://schemas.microsoft.com/office/powerpoint/2010/main" val="1769739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10803-3F2E-483F-B386-A75F21DAC152}"/>
              </a:ext>
            </a:extLst>
          </p:cNvPr>
          <p:cNvSpPr>
            <a:spLocks noGrp="1"/>
          </p:cNvSpPr>
          <p:nvPr>
            <p:ph type="title"/>
          </p:nvPr>
        </p:nvSpPr>
        <p:spPr>
          <a:xfrm>
            <a:off x="605363" y="132288"/>
            <a:ext cx="9067800" cy="1325563"/>
          </a:xfrm>
        </p:spPr>
        <p:txBody>
          <a:bodyPr>
            <a:normAutofit/>
          </a:bodyPr>
          <a:lstStyle/>
          <a:p>
            <a:r>
              <a:rPr lang="en-GB" sz="3200" b="1" dirty="0">
                <a:solidFill>
                  <a:srgbClr val="FF6600"/>
                </a:solidFill>
                <a:latin typeface="Calibri"/>
                <a:cs typeface="Calibri"/>
              </a:rPr>
              <a:t>WHEN GOOD INNOVATIONS GO BAD </a:t>
            </a:r>
          </a:p>
        </p:txBody>
      </p:sp>
      <p:sp>
        <p:nvSpPr>
          <p:cNvPr id="3" name="Content Placeholder 2">
            <a:extLst>
              <a:ext uri="{FF2B5EF4-FFF2-40B4-BE49-F238E27FC236}">
                <a16:creationId xmlns:a16="http://schemas.microsoft.com/office/drawing/2014/main" id="{DFDA9916-E902-4A08-977E-FFBCC4FAA380}"/>
              </a:ext>
            </a:extLst>
          </p:cNvPr>
          <p:cNvSpPr>
            <a:spLocks noGrp="1"/>
          </p:cNvSpPr>
          <p:nvPr>
            <p:ph idx="1"/>
          </p:nvPr>
        </p:nvSpPr>
        <p:spPr>
          <a:xfrm>
            <a:off x="668864" y="1592788"/>
            <a:ext cx="10515600" cy="4351338"/>
          </a:xfrm>
        </p:spPr>
        <p:txBody>
          <a:bodyPr vert="horz" lIns="91440" tIns="45720" rIns="91440" bIns="45720" rtlCol="0" anchor="t">
            <a:normAutofit/>
          </a:bodyPr>
          <a:lstStyle/>
          <a:p>
            <a:pPr marL="0" indent="0">
              <a:buNone/>
            </a:pPr>
            <a:endParaRPr lang="en-US" dirty="0"/>
          </a:p>
          <a:p>
            <a:pPr marL="0" indent="0">
              <a:buNone/>
            </a:pPr>
            <a:endParaRPr lang="en-US" i="1" dirty="0"/>
          </a:p>
          <a:p>
            <a:pPr marL="0" indent="0">
              <a:buNone/>
            </a:pPr>
            <a:r>
              <a:rPr lang="en-US" i="1" dirty="0"/>
              <a:t>A Rights-Based Approach to Land-Reliant Impact Investments</a:t>
            </a:r>
            <a:endParaRPr lang="en-US" dirty="0"/>
          </a:p>
          <a:p>
            <a:pPr marL="0" indent="0">
              <a:buNone/>
            </a:pPr>
            <a:endParaRPr lang="en-US" dirty="0">
              <a:cs typeface="Calibri"/>
            </a:endParaRPr>
          </a:p>
          <a:p>
            <a:pPr marL="0" indent="0">
              <a:buNone/>
            </a:pPr>
            <a:endParaRPr lang="en-US" dirty="0">
              <a:cs typeface="Calibri"/>
            </a:endParaRPr>
          </a:p>
        </p:txBody>
      </p:sp>
      <p:pic>
        <p:nvPicPr>
          <p:cNvPr id="7" name="Picture 6"/>
          <p:cNvPicPr>
            <a:picLocks noChangeAspect="1"/>
          </p:cNvPicPr>
          <p:nvPr/>
        </p:nvPicPr>
        <p:blipFill>
          <a:blip r:embed="rId2"/>
          <a:stretch>
            <a:fillRect/>
          </a:stretch>
        </p:blipFill>
        <p:spPr>
          <a:xfrm>
            <a:off x="0" y="6131983"/>
            <a:ext cx="12240000" cy="745875"/>
          </a:xfrm>
          <a:prstGeom prst="rect">
            <a:avLst/>
          </a:prstGeom>
        </p:spPr>
      </p:pic>
      <p:pic>
        <p:nvPicPr>
          <p:cNvPr id="8" name="Picture 7">
            <a:extLst>
              <a:ext uri="{FF2B5EF4-FFF2-40B4-BE49-F238E27FC236}">
                <a16:creationId xmlns:a16="http://schemas.microsoft.com/office/drawing/2014/main" id="{D6B84A41-1FA6-4C42-8015-1E75035A8E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73" y="6018930"/>
            <a:ext cx="1097123" cy="976653"/>
          </a:xfrm>
          <a:prstGeom prst="rect">
            <a:avLst/>
          </a:prstGeom>
        </p:spPr>
      </p:pic>
      <p:sp>
        <p:nvSpPr>
          <p:cNvPr id="9" name="Footer Placeholder 8">
            <a:extLst>
              <a:ext uri="{FF2B5EF4-FFF2-40B4-BE49-F238E27FC236}">
                <a16:creationId xmlns:a16="http://schemas.microsoft.com/office/drawing/2014/main" id="{072E6F15-9D3B-4806-9BE2-F0190A3464DC}"/>
              </a:ext>
            </a:extLst>
          </p:cNvPr>
          <p:cNvSpPr>
            <a:spLocks noGrp="1"/>
          </p:cNvSpPr>
          <p:nvPr>
            <p:ph type="ftr" sz="quarter" idx="11"/>
          </p:nvPr>
        </p:nvSpPr>
        <p:spPr>
          <a:xfrm>
            <a:off x="4165598" y="6356350"/>
            <a:ext cx="7814733" cy="365125"/>
          </a:xfrm>
        </p:spPr>
        <p:txBody>
          <a:bodyPr/>
          <a:lstStyle/>
          <a:p>
            <a:pPr algn="r"/>
            <a:r>
              <a:rPr lang="en-GB" dirty="0">
                <a:solidFill>
                  <a:schemeClr val="bg1"/>
                </a:solidFill>
              </a:rPr>
              <a:t>STRATIGOSCONSULTING.COM</a:t>
            </a:r>
          </a:p>
        </p:txBody>
      </p:sp>
      <p:sp>
        <p:nvSpPr>
          <p:cNvPr id="10" name="Content Placeholder 2">
            <a:extLst>
              <a:ext uri="{FF2B5EF4-FFF2-40B4-BE49-F238E27FC236}">
                <a16:creationId xmlns:a16="http://schemas.microsoft.com/office/drawing/2014/main" id="{DFDA9916-E902-4A08-977E-FFBCC4FAA380}"/>
              </a:ext>
            </a:extLst>
          </p:cNvPr>
          <p:cNvSpPr txBox="1">
            <a:spLocks/>
          </p:cNvSpPr>
          <p:nvPr/>
        </p:nvSpPr>
        <p:spPr>
          <a:xfrm>
            <a:off x="668864" y="2820455"/>
            <a:ext cx="11269136" cy="2873378"/>
          </a:xfrm>
          <a:prstGeom prst="rect">
            <a:avLst/>
          </a:prstGeom>
        </p:spPr>
        <p:txBody>
          <a:bodyPr vert="horz" lIns="91440" tIns="45720" rIns="91440" bIns="45720" numCol="2"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H" sz="2400" b="1" dirty="0">
              <a:latin typeface="Calibri Light"/>
              <a:cs typeface="Calibri Light"/>
            </a:endParaRPr>
          </a:p>
        </p:txBody>
      </p:sp>
      <p:pic>
        <p:nvPicPr>
          <p:cNvPr id="11" name="Picture 10" descr="noun_705482_cc.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2894" y="62720"/>
            <a:ext cx="727748" cy="776264"/>
          </a:xfrm>
          <a:prstGeom prst="rect">
            <a:avLst/>
          </a:prstGeom>
        </p:spPr>
      </p:pic>
    </p:spTree>
    <p:extLst>
      <p:ext uri="{BB962C8B-B14F-4D97-AF65-F5344CB8AC3E}">
        <p14:creationId xmlns:p14="http://schemas.microsoft.com/office/powerpoint/2010/main" val="2032352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6C7CE-9200-4374-87C5-3ABEE80A3A95}"/>
              </a:ext>
            </a:extLst>
          </p:cNvPr>
          <p:cNvSpPr>
            <a:spLocks noGrp="1"/>
          </p:cNvSpPr>
          <p:nvPr>
            <p:ph type="title"/>
          </p:nvPr>
        </p:nvSpPr>
        <p:spPr>
          <a:xfrm>
            <a:off x="376285" y="-142883"/>
            <a:ext cx="10977516" cy="1325563"/>
          </a:xfrm>
        </p:spPr>
        <p:txBody>
          <a:bodyPr>
            <a:normAutofit/>
          </a:bodyPr>
          <a:lstStyle/>
          <a:p>
            <a:r>
              <a:rPr lang="en-GB" sz="3200" b="1" dirty="0">
                <a:solidFill>
                  <a:srgbClr val="FF6600"/>
                </a:solidFill>
                <a:latin typeface="Calibri"/>
                <a:cs typeface="Calibri"/>
              </a:rPr>
              <a:t>SO WHY IS THIS IMPORTANT?</a:t>
            </a:r>
          </a:p>
        </p:txBody>
      </p:sp>
      <p:sp>
        <p:nvSpPr>
          <p:cNvPr id="3" name="Content Placeholder 2">
            <a:extLst>
              <a:ext uri="{FF2B5EF4-FFF2-40B4-BE49-F238E27FC236}">
                <a16:creationId xmlns:a16="http://schemas.microsoft.com/office/drawing/2014/main" id="{B40EF5EA-3831-49DB-9C92-DBD8B1A09B48}"/>
              </a:ext>
            </a:extLst>
          </p:cNvPr>
          <p:cNvSpPr>
            <a:spLocks noGrp="1"/>
          </p:cNvSpPr>
          <p:nvPr>
            <p:ph idx="1"/>
          </p:nvPr>
        </p:nvSpPr>
        <p:spPr>
          <a:xfrm>
            <a:off x="377852" y="994833"/>
            <a:ext cx="11200315" cy="5373150"/>
          </a:xfrm>
        </p:spPr>
        <p:txBody>
          <a:bodyPr vert="horz" lIns="91440" tIns="45720" rIns="91440" bIns="45720" rtlCol="0" anchor="t">
            <a:noAutofit/>
          </a:bodyPr>
          <a:lstStyle/>
          <a:p>
            <a:r>
              <a:rPr lang="en-US" dirty="0"/>
              <a:t>In the last decade, impact investing is a concept that has spurred innovative financing mechanisms in emerging economies. Many believe that impact investing is one sure way pool private sector funds to help solve some of the most pressing challenges facing our world today. </a:t>
            </a:r>
          </a:p>
          <a:p>
            <a:r>
              <a:rPr lang="en-US" dirty="0"/>
              <a:t>In many economies that are land reliant, this is good news and we have seen impressive private sector dollars in sectors like agriculture and renewable energy. But it is not all good news. </a:t>
            </a:r>
          </a:p>
          <a:p>
            <a:pPr marL="0" indent="0">
              <a:buNone/>
            </a:pPr>
            <a:endParaRPr lang="en-US" dirty="0"/>
          </a:p>
          <a:p>
            <a:r>
              <a:rPr lang="en-GB" dirty="0"/>
              <a:t>Impact investing is generally defined as “</a:t>
            </a:r>
            <a:r>
              <a:rPr lang="en-US" dirty="0"/>
              <a:t>Investments made into companies, organizations, and funds with the intention to generate social and environmental impact alongside a financial return</a:t>
            </a:r>
          </a:p>
          <a:p>
            <a:pPr>
              <a:buNone/>
            </a:pPr>
            <a:endParaRPr lang="en-GB" sz="4000" dirty="0">
              <a:latin typeface="Calibri Light"/>
              <a:cs typeface="Calibri Light"/>
            </a:endParaRPr>
          </a:p>
        </p:txBody>
      </p:sp>
      <p:pic>
        <p:nvPicPr>
          <p:cNvPr id="6" name="Picture 5"/>
          <p:cNvPicPr>
            <a:picLocks noChangeAspect="1"/>
          </p:cNvPicPr>
          <p:nvPr/>
        </p:nvPicPr>
        <p:blipFill>
          <a:blip r:embed="rId2"/>
          <a:stretch>
            <a:fillRect/>
          </a:stretch>
        </p:blipFill>
        <p:spPr>
          <a:xfrm>
            <a:off x="0" y="6131983"/>
            <a:ext cx="12240000" cy="745875"/>
          </a:xfrm>
          <a:prstGeom prst="rect">
            <a:avLst/>
          </a:prstGeom>
        </p:spPr>
      </p:pic>
      <p:pic>
        <p:nvPicPr>
          <p:cNvPr id="8" name="Picture 7">
            <a:extLst>
              <a:ext uri="{FF2B5EF4-FFF2-40B4-BE49-F238E27FC236}">
                <a16:creationId xmlns:a16="http://schemas.microsoft.com/office/drawing/2014/main" id="{D6B84A41-1FA6-4C42-8015-1E75035A8E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73" y="6018930"/>
            <a:ext cx="1097123" cy="976653"/>
          </a:xfrm>
          <a:prstGeom prst="rect">
            <a:avLst/>
          </a:prstGeom>
        </p:spPr>
      </p:pic>
      <p:sp>
        <p:nvSpPr>
          <p:cNvPr id="9" name="Footer Placeholder 8">
            <a:extLst>
              <a:ext uri="{FF2B5EF4-FFF2-40B4-BE49-F238E27FC236}">
                <a16:creationId xmlns:a16="http://schemas.microsoft.com/office/drawing/2014/main" id="{072E6F15-9D3B-4806-9BE2-F0190A3464DC}"/>
              </a:ext>
            </a:extLst>
          </p:cNvPr>
          <p:cNvSpPr>
            <a:spLocks noGrp="1"/>
          </p:cNvSpPr>
          <p:nvPr>
            <p:ph type="ftr" sz="quarter" idx="11"/>
          </p:nvPr>
        </p:nvSpPr>
        <p:spPr>
          <a:xfrm>
            <a:off x="4165598" y="6356350"/>
            <a:ext cx="7814733" cy="365125"/>
          </a:xfrm>
        </p:spPr>
        <p:txBody>
          <a:bodyPr/>
          <a:lstStyle/>
          <a:p>
            <a:pPr algn="r"/>
            <a:r>
              <a:rPr lang="en-GB" dirty="0">
                <a:solidFill>
                  <a:schemeClr val="bg1"/>
                </a:solidFill>
              </a:rPr>
              <a:t>STRATIGOSCONSULTING.COM</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83010" y="172549"/>
            <a:ext cx="682028" cy="627127"/>
          </a:xfrm>
          <a:prstGeom prst="rect">
            <a:avLst/>
          </a:prstGeom>
        </p:spPr>
      </p:pic>
    </p:spTree>
    <p:extLst>
      <p:ext uri="{BB962C8B-B14F-4D97-AF65-F5344CB8AC3E}">
        <p14:creationId xmlns:p14="http://schemas.microsoft.com/office/powerpoint/2010/main" val="2661083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6C7CE-9200-4374-87C5-3ABEE80A3A95}"/>
              </a:ext>
            </a:extLst>
          </p:cNvPr>
          <p:cNvSpPr>
            <a:spLocks noGrp="1"/>
          </p:cNvSpPr>
          <p:nvPr>
            <p:ph type="title"/>
          </p:nvPr>
        </p:nvSpPr>
        <p:spPr>
          <a:xfrm>
            <a:off x="376285" y="-142883"/>
            <a:ext cx="10977516" cy="1325563"/>
          </a:xfrm>
        </p:spPr>
        <p:txBody>
          <a:bodyPr>
            <a:normAutofit/>
          </a:bodyPr>
          <a:lstStyle/>
          <a:p>
            <a:r>
              <a:rPr lang="en-GB" sz="3200" b="1" dirty="0">
                <a:solidFill>
                  <a:srgbClr val="FF6600"/>
                </a:solidFill>
                <a:latin typeface="Calibri"/>
                <a:cs typeface="Calibri"/>
              </a:rPr>
              <a:t>RISKS</a:t>
            </a:r>
          </a:p>
        </p:txBody>
      </p:sp>
      <p:sp>
        <p:nvSpPr>
          <p:cNvPr id="3" name="Content Placeholder 2">
            <a:extLst>
              <a:ext uri="{FF2B5EF4-FFF2-40B4-BE49-F238E27FC236}">
                <a16:creationId xmlns:a16="http://schemas.microsoft.com/office/drawing/2014/main" id="{B40EF5EA-3831-49DB-9C92-DBD8B1A09B48}"/>
              </a:ext>
            </a:extLst>
          </p:cNvPr>
          <p:cNvSpPr>
            <a:spLocks noGrp="1"/>
          </p:cNvSpPr>
          <p:nvPr>
            <p:ph idx="1"/>
          </p:nvPr>
        </p:nvSpPr>
        <p:spPr>
          <a:xfrm>
            <a:off x="377852" y="994833"/>
            <a:ext cx="11200315" cy="5373150"/>
          </a:xfrm>
        </p:spPr>
        <p:txBody>
          <a:bodyPr vert="horz" lIns="91440" tIns="45720" rIns="91440" bIns="45720" rtlCol="0" anchor="t">
            <a:noAutofit/>
          </a:bodyPr>
          <a:lstStyle/>
          <a:p>
            <a:pPr marL="0" indent="0">
              <a:buNone/>
            </a:pPr>
            <a:endParaRPr lang="en-US" dirty="0"/>
          </a:p>
          <a:p>
            <a:pPr marL="514350" indent="-514350">
              <a:buAutoNum type="arabicPeriod"/>
            </a:pPr>
            <a:r>
              <a:rPr lang="en-US" dirty="0"/>
              <a:t>Land Grabbing by intermediaries </a:t>
            </a:r>
          </a:p>
          <a:p>
            <a:pPr marL="514350" indent="-514350">
              <a:buAutoNum type="arabicPeriod"/>
            </a:pPr>
            <a:endParaRPr lang="en-US" dirty="0"/>
          </a:p>
          <a:p>
            <a:pPr marL="514350" indent="-514350">
              <a:buAutoNum type="arabicPeriod"/>
            </a:pPr>
            <a:r>
              <a:rPr lang="en-US" dirty="0"/>
              <a:t>Forced Evictions </a:t>
            </a:r>
          </a:p>
          <a:p>
            <a:pPr marL="514350" indent="-514350">
              <a:buAutoNum type="arabicPeriod"/>
            </a:pPr>
            <a:endParaRPr lang="en-US" dirty="0"/>
          </a:p>
          <a:p>
            <a:pPr marL="514350" indent="-514350">
              <a:buAutoNum type="arabicPeriod"/>
            </a:pPr>
            <a:r>
              <a:rPr lang="en-US" dirty="0"/>
              <a:t>No free, prior, and informed consent.</a:t>
            </a:r>
          </a:p>
          <a:p>
            <a:pPr marL="0" indent="0">
              <a:buNone/>
            </a:pPr>
            <a:endParaRPr lang="en-US" dirty="0"/>
          </a:p>
          <a:p>
            <a:pPr marL="0" indent="0">
              <a:buNone/>
            </a:pPr>
            <a:r>
              <a:rPr lang="en-US" dirty="0"/>
              <a:t>Certain safeguards should be put in place to ensure that community land rights are protected through out the lifecycle of a land-reliant impact investment - from the deal structuring stage through divestment.  </a:t>
            </a:r>
          </a:p>
          <a:p>
            <a:pPr marL="0" indent="0">
              <a:buNone/>
            </a:pPr>
            <a:endParaRPr lang="en-US" dirty="0"/>
          </a:p>
          <a:p>
            <a:pPr marL="0" indent="0">
              <a:buNone/>
            </a:pPr>
            <a:endParaRPr lang="en-US" dirty="0"/>
          </a:p>
          <a:p>
            <a:pPr marL="0" indent="0">
              <a:buNone/>
            </a:pPr>
            <a:endParaRPr lang="en-US" dirty="0"/>
          </a:p>
          <a:p>
            <a:pPr marL="0" indent="0">
              <a:buNone/>
            </a:pPr>
            <a:endParaRPr lang="en-US" sz="4000" dirty="0"/>
          </a:p>
          <a:p>
            <a:pPr>
              <a:buNone/>
            </a:pPr>
            <a:endParaRPr lang="en-GB" sz="4000" dirty="0">
              <a:latin typeface="Calibri Light"/>
              <a:cs typeface="Calibri Light"/>
            </a:endParaRPr>
          </a:p>
        </p:txBody>
      </p:sp>
      <p:pic>
        <p:nvPicPr>
          <p:cNvPr id="6" name="Picture 5"/>
          <p:cNvPicPr>
            <a:picLocks noChangeAspect="1"/>
          </p:cNvPicPr>
          <p:nvPr/>
        </p:nvPicPr>
        <p:blipFill>
          <a:blip r:embed="rId2"/>
          <a:stretch>
            <a:fillRect/>
          </a:stretch>
        </p:blipFill>
        <p:spPr>
          <a:xfrm>
            <a:off x="0" y="6131983"/>
            <a:ext cx="12240000" cy="745875"/>
          </a:xfrm>
          <a:prstGeom prst="rect">
            <a:avLst/>
          </a:prstGeom>
        </p:spPr>
      </p:pic>
      <p:pic>
        <p:nvPicPr>
          <p:cNvPr id="8" name="Picture 7">
            <a:extLst>
              <a:ext uri="{FF2B5EF4-FFF2-40B4-BE49-F238E27FC236}">
                <a16:creationId xmlns:a16="http://schemas.microsoft.com/office/drawing/2014/main" id="{D6B84A41-1FA6-4C42-8015-1E75035A8E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73" y="6018930"/>
            <a:ext cx="1097123" cy="976653"/>
          </a:xfrm>
          <a:prstGeom prst="rect">
            <a:avLst/>
          </a:prstGeom>
        </p:spPr>
      </p:pic>
      <p:sp>
        <p:nvSpPr>
          <p:cNvPr id="9" name="Footer Placeholder 8">
            <a:extLst>
              <a:ext uri="{FF2B5EF4-FFF2-40B4-BE49-F238E27FC236}">
                <a16:creationId xmlns:a16="http://schemas.microsoft.com/office/drawing/2014/main" id="{072E6F15-9D3B-4806-9BE2-F0190A3464DC}"/>
              </a:ext>
            </a:extLst>
          </p:cNvPr>
          <p:cNvSpPr>
            <a:spLocks noGrp="1"/>
          </p:cNvSpPr>
          <p:nvPr>
            <p:ph type="ftr" sz="quarter" idx="11"/>
          </p:nvPr>
        </p:nvSpPr>
        <p:spPr>
          <a:xfrm>
            <a:off x="4165598" y="6356350"/>
            <a:ext cx="7814733" cy="365125"/>
          </a:xfrm>
        </p:spPr>
        <p:txBody>
          <a:bodyPr/>
          <a:lstStyle/>
          <a:p>
            <a:pPr algn="r"/>
            <a:r>
              <a:rPr lang="en-GB" dirty="0">
                <a:solidFill>
                  <a:schemeClr val="bg1"/>
                </a:solidFill>
              </a:rPr>
              <a:t>STRATIGOSCONSULTING.COM</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83010" y="172549"/>
            <a:ext cx="682028" cy="627127"/>
          </a:xfrm>
          <a:prstGeom prst="rect">
            <a:avLst/>
          </a:prstGeom>
        </p:spPr>
      </p:pic>
    </p:spTree>
    <p:extLst>
      <p:ext uri="{BB962C8B-B14F-4D97-AF65-F5344CB8AC3E}">
        <p14:creationId xmlns:p14="http://schemas.microsoft.com/office/powerpoint/2010/main" val="688729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7473C-CB02-4B53-885D-29D97223698D}"/>
              </a:ext>
            </a:extLst>
          </p:cNvPr>
          <p:cNvSpPr>
            <a:spLocks noGrp="1"/>
          </p:cNvSpPr>
          <p:nvPr>
            <p:ph type="title"/>
          </p:nvPr>
        </p:nvSpPr>
        <p:spPr>
          <a:xfrm>
            <a:off x="454677" y="171864"/>
            <a:ext cx="10899123" cy="823070"/>
          </a:xfrm>
        </p:spPr>
        <p:txBody>
          <a:bodyPr>
            <a:normAutofit/>
          </a:bodyPr>
          <a:lstStyle/>
          <a:p>
            <a:r>
              <a:rPr lang="en-GB" sz="3200" b="1" dirty="0">
                <a:solidFill>
                  <a:srgbClr val="FF6600"/>
                </a:solidFill>
                <a:latin typeface="Calibri"/>
                <a:cs typeface="Calibri"/>
              </a:rPr>
              <a:t>LIMITATIONS OF THIS PAPER</a:t>
            </a:r>
          </a:p>
        </p:txBody>
      </p:sp>
      <p:sp>
        <p:nvSpPr>
          <p:cNvPr id="3" name="Content Placeholder 2">
            <a:extLst>
              <a:ext uri="{FF2B5EF4-FFF2-40B4-BE49-F238E27FC236}">
                <a16:creationId xmlns:a16="http://schemas.microsoft.com/office/drawing/2014/main" id="{63CC2B1A-BB77-4BDB-B6F4-B023E2EBFD24}"/>
              </a:ext>
            </a:extLst>
          </p:cNvPr>
          <p:cNvSpPr>
            <a:spLocks noGrp="1"/>
          </p:cNvSpPr>
          <p:nvPr>
            <p:ph idx="1"/>
          </p:nvPr>
        </p:nvSpPr>
        <p:spPr>
          <a:xfrm>
            <a:off x="423320" y="1402293"/>
            <a:ext cx="10729954" cy="4351338"/>
          </a:xfrm>
        </p:spPr>
        <p:txBody>
          <a:bodyPr vert="horz" lIns="91440" tIns="45720" rIns="91440" bIns="45720" rtlCol="0" anchor="t">
            <a:normAutofit/>
          </a:bodyPr>
          <a:lstStyle/>
          <a:p>
            <a:pPr marL="0" indent="0">
              <a:buNone/>
            </a:pPr>
            <a:r>
              <a:rPr lang="en-US" dirty="0"/>
              <a:t>As impact investing is a nascent field, a key limitation to the analyses of the subject matter of this paper is the unavailability of a sufficient sample size of relevant case studies. Further research on the subject matter should be an ongoing process as the number of land-reliant impact investments increase. </a:t>
            </a:r>
          </a:p>
          <a:p>
            <a:endParaRPr lang="en-GB" sz="2400" dirty="0">
              <a:latin typeface="+mj-lt"/>
            </a:endParaRPr>
          </a:p>
          <a:p>
            <a:pPr marL="0" indent="0">
              <a:buNone/>
            </a:pPr>
            <a:endParaRPr lang="en-GB" sz="2200" dirty="0">
              <a:latin typeface="+mj-lt"/>
            </a:endParaRPr>
          </a:p>
        </p:txBody>
      </p:sp>
      <p:pic>
        <p:nvPicPr>
          <p:cNvPr id="7" name="Picture 6"/>
          <p:cNvPicPr>
            <a:picLocks noChangeAspect="1"/>
          </p:cNvPicPr>
          <p:nvPr/>
        </p:nvPicPr>
        <p:blipFill>
          <a:blip r:embed="rId2"/>
          <a:stretch>
            <a:fillRect/>
          </a:stretch>
        </p:blipFill>
        <p:spPr>
          <a:xfrm>
            <a:off x="0" y="6131983"/>
            <a:ext cx="12240000" cy="745875"/>
          </a:xfrm>
          <a:prstGeom prst="rect">
            <a:avLst/>
          </a:prstGeom>
        </p:spPr>
      </p:pic>
      <p:pic>
        <p:nvPicPr>
          <p:cNvPr id="8" name="Picture 7">
            <a:extLst>
              <a:ext uri="{FF2B5EF4-FFF2-40B4-BE49-F238E27FC236}">
                <a16:creationId xmlns:a16="http://schemas.microsoft.com/office/drawing/2014/main" id="{D6B84A41-1FA6-4C42-8015-1E75035A8E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73" y="6018930"/>
            <a:ext cx="1097123" cy="976653"/>
          </a:xfrm>
          <a:prstGeom prst="rect">
            <a:avLst/>
          </a:prstGeom>
        </p:spPr>
      </p:pic>
      <p:sp>
        <p:nvSpPr>
          <p:cNvPr id="9" name="Footer Placeholder 8">
            <a:extLst>
              <a:ext uri="{FF2B5EF4-FFF2-40B4-BE49-F238E27FC236}">
                <a16:creationId xmlns:a16="http://schemas.microsoft.com/office/drawing/2014/main" id="{072E6F15-9D3B-4806-9BE2-F0190A3464DC}"/>
              </a:ext>
            </a:extLst>
          </p:cNvPr>
          <p:cNvSpPr>
            <a:spLocks noGrp="1"/>
          </p:cNvSpPr>
          <p:nvPr>
            <p:ph type="ftr" sz="quarter" idx="11"/>
          </p:nvPr>
        </p:nvSpPr>
        <p:spPr>
          <a:xfrm>
            <a:off x="4165598" y="6356350"/>
            <a:ext cx="7814733" cy="365125"/>
          </a:xfrm>
        </p:spPr>
        <p:txBody>
          <a:bodyPr/>
          <a:lstStyle/>
          <a:p>
            <a:pPr algn="r"/>
            <a:r>
              <a:rPr lang="en-GB" dirty="0">
                <a:solidFill>
                  <a:schemeClr val="bg1"/>
                </a:solidFill>
              </a:rPr>
              <a:t>STRATIGOSCONSULTING.COM</a:t>
            </a:r>
          </a:p>
        </p:txBody>
      </p:sp>
      <p:pic>
        <p:nvPicPr>
          <p:cNvPr id="10" name="Picture 9" descr="noun_353159_cc.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6720" y="143746"/>
            <a:ext cx="815280" cy="815280"/>
          </a:xfrm>
          <a:prstGeom prst="rect">
            <a:avLst/>
          </a:prstGeom>
        </p:spPr>
      </p:pic>
    </p:spTree>
    <p:extLst>
      <p:ext uri="{BB962C8B-B14F-4D97-AF65-F5344CB8AC3E}">
        <p14:creationId xmlns:p14="http://schemas.microsoft.com/office/powerpoint/2010/main" val="2706644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7473C-CB02-4B53-885D-29D97223698D}"/>
              </a:ext>
            </a:extLst>
          </p:cNvPr>
          <p:cNvSpPr>
            <a:spLocks noGrp="1"/>
          </p:cNvSpPr>
          <p:nvPr>
            <p:ph type="title"/>
          </p:nvPr>
        </p:nvSpPr>
        <p:spPr>
          <a:xfrm>
            <a:off x="454677" y="171864"/>
            <a:ext cx="10899123" cy="823070"/>
          </a:xfrm>
        </p:spPr>
        <p:txBody>
          <a:bodyPr>
            <a:normAutofit/>
          </a:bodyPr>
          <a:lstStyle/>
          <a:p>
            <a:r>
              <a:rPr lang="en-GB" sz="3200" b="1" dirty="0">
                <a:solidFill>
                  <a:srgbClr val="FF6600"/>
                </a:solidFill>
                <a:latin typeface="Calibri"/>
                <a:cs typeface="Calibri"/>
              </a:rPr>
              <a:t>SUSTAINABLE DEVELOPMENT GOALS </a:t>
            </a:r>
          </a:p>
        </p:txBody>
      </p:sp>
      <p:pic>
        <p:nvPicPr>
          <p:cNvPr id="5" name="Content Placeholder 4">
            <a:extLst>
              <a:ext uri="{FF2B5EF4-FFF2-40B4-BE49-F238E27FC236}">
                <a16:creationId xmlns:a16="http://schemas.microsoft.com/office/drawing/2014/main" id="{1DF51942-1EA6-4FA4-BA32-CDDD34CE22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8008" y="1401763"/>
            <a:ext cx="8332347" cy="4351337"/>
          </a:xfrm>
        </p:spPr>
      </p:pic>
      <p:pic>
        <p:nvPicPr>
          <p:cNvPr id="7" name="Picture 6"/>
          <p:cNvPicPr>
            <a:picLocks noChangeAspect="1"/>
          </p:cNvPicPr>
          <p:nvPr/>
        </p:nvPicPr>
        <p:blipFill>
          <a:blip r:embed="rId3"/>
          <a:stretch>
            <a:fillRect/>
          </a:stretch>
        </p:blipFill>
        <p:spPr>
          <a:xfrm>
            <a:off x="0" y="6131983"/>
            <a:ext cx="12240000" cy="745875"/>
          </a:xfrm>
          <a:prstGeom prst="rect">
            <a:avLst/>
          </a:prstGeom>
        </p:spPr>
      </p:pic>
      <p:pic>
        <p:nvPicPr>
          <p:cNvPr id="8" name="Picture 7">
            <a:extLst>
              <a:ext uri="{FF2B5EF4-FFF2-40B4-BE49-F238E27FC236}">
                <a16:creationId xmlns:a16="http://schemas.microsoft.com/office/drawing/2014/main" id="{D6B84A41-1FA6-4C42-8015-1E75035A8E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73" y="6018930"/>
            <a:ext cx="1097123" cy="976653"/>
          </a:xfrm>
          <a:prstGeom prst="rect">
            <a:avLst/>
          </a:prstGeom>
        </p:spPr>
      </p:pic>
      <p:sp>
        <p:nvSpPr>
          <p:cNvPr id="9" name="Footer Placeholder 8">
            <a:extLst>
              <a:ext uri="{FF2B5EF4-FFF2-40B4-BE49-F238E27FC236}">
                <a16:creationId xmlns:a16="http://schemas.microsoft.com/office/drawing/2014/main" id="{072E6F15-9D3B-4806-9BE2-F0190A3464DC}"/>
              </a:ext>
            </a:extLst>
          </p:cNvPr>
          <p:cNvSpPr>
            <a:spLocks noGrp="1"/>
          </p:cNvSpPr>
          <p:nvPr>
            <p:ph type="ftr" sz="quarter" idx="11"/>
          </p:nvPr>
        </p:nvSpPr>
        <p:spPr>
          <a:xfrm>
            <a:off x="4165598" y="6356350"/>
            <a:ext cx="7814733" cy="365125"/>
          </a:xfrm>
        </p:spPr>
        <p:txBody>
          <a:bodyPr/>
          <a:lstStyle/>
          <a:p>
            <a:pPr algn="r"/>
            <a:r>
              <a:rPr lang="en-GB" dirty="0">
                <a:solidFill>
                  <a:schemeClr val="bg1"/>
                </a:solidFill>
              </a:rPr>
              <a:t>STRATIGOSCONSULTING.COM</a:t>
            </a:r>
          </a:p>
        </p:txBody>
      </p:sp>
      <p:pic>
        <p:nvPicPr>
          <p:cNvPr id="10" name="Picture 9" descr="noun_353159_cc.a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76720" y="143746"/>
            <a:ext cx="815280" cy="815280"/>
          </a:xfrm>
          <a:prstGeom prst="rect">
            <a:avLst/>
          </a:prstGeom>
        </p:spPr>
      </p:pic>
    </p:spTree>
    <p:extLst>
      <p:ext uri="{BB962C8B-B14F-4D97-AF65-F5344CB8AC3E}">
        <p14:creationId xmlns:p14="http://schemas.microsoft.com/office/powerpoint/2010/main" val="569614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7473C-CB02-4B53-885D-29D97223698D}"/>
              </a:ext>
            </a:extLst>
          </p:cNvPr>
          <p:cNvSpPr>
            <a:spLocks noGrp="1"/>
          </p:cNvSpPr>
          <p:nvPr>
            <p:ph type="title"/>
          </p:nvPr>
        </p:nvSpPr>
        <p:spPr>
          <a:xfrm>
            <a:off x="454677" y="171864"/>
            <a:ext cx="10899123" cy="823070"/>
          </a:xfrm>
        </p:spPr>
        <p:txBody>
          <a:bodyPr>
            <a:normAutofit/>
          </a:bodyPr>
          <a:lstStyle/>
          <a:p>
            <a:r>
              <a:rPr lang="en-GB" sz="3200" b="1" dirty="0">
                <a:solidFill>
                  <a:srgbClr val="FF6600"/>
                </a:solidFill>
                <a:latin typeface="Calibri"/>
                <a:cs typeface="Calibri"/>
              </a:rPr>
              <a:t>IMPACT INVESTING, THE STORY SO FAR</a:t>
            </a:r>
          </a:p>
        </p:txBody>
      </p:sp>
      <p:pic>
        <p:nvPicPr>
          <p:cNvPr id="4" name="Picture 4" descr="A picture containing vector graphics&#10;&#10;Description generated with high confidence">
            <a:extLst>
              <a:ext uri="{FF2B5EF4-FFF2-40B4-BE49-F238E27FC236}">
                <a16:creationId xmlns:a16="http://schemas.microsoft.com/office/drawing/2014/main" id="{31992EF4-C478-4294-901A-A8691F6016B8}"/>
              </a:ext>
            </a:extLst>
          </p:cNvPr>
          <p:cNvPicPr>
            <a:picLocks noGrp="1" noChangeAspect="1"/>
          </p:cNvPicPr>
          <p:nvPr>
            <p:ph idx="1"/>
          </p:nvPr>
        </p:nvPicPr>
        <p:blipFill>
          <a:blip r:embed="rId2"/>
          <a:stretch>
            <a:fillRect/>
          </a:stretch>
        </p:blipFill>
        <p:spPr>
          <a:xfrm>
            <a:off x="1114763" y="1059168"/>
            <a:ext cx="9807235" cy="4444922"/>
          </a:xfrm>
          <a:prstGeom prst="rect">
            <a:avLst/>
          </a:prstGeom>
        </p:spPr>
      </p:pic>
      <p:pic>
        <p:nvPicPr>
          <p:cNvPr id="7" name="Picture 6"/>
          <p:cNvPicPr>
            <a:picLocks noChangeAspect="1"/>
          </p:cNvPicPr>
          <p:nvPr/>
        </p:nvPicPr>
        <p:blipFill>
          <a:blip r:embed="rId3"/>
          <a:stretch>
            <a:fillRect/>
          </a:stretch>
        </p:blipFill>
        <p:spPr>
          <a:xfrm>
            <a:off x="0" y="6131983"/>
            <a:ext cx="12240000" cy="745875"/>
          </a:xfrm>
          <a:prstGeom prst="rect">
            <a:avLst/>
          </a:prstGeom>
        </p:spPr>
      </p:pic>
      <p:pic>
        <p:nvPicPr>
          <p:cNvPr id="8" name="Picture 7">
            <a:extLst>
              <a:ext uri="{FF2B5EF4-FFF2-40B4-BE49-F238E27FC236}">
                <a16:creationId xmlns:a16="http://schemas.microsoft.com/office/drawing/2014/main" id="{D6B84A41-1FA6-4C42-8015-1E75035A8E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73" y="6018930"/>
            <a:ext cx="1097123" cy="976653"/>
          </a:xfrm>
          <a:prstGeom prst="rect">
            <a:avLst/>
          </a:prstGeom>
        </p:spPr>
      </p:pic>
      <p:sp>
        <p:nvSpPr>
          <p:cNvPr id="9" name="Footer Placeholder 8">
            <a:extLst>
              <a:ext uri="{FF2B5EF4-FFF2-40B4-BE49-F238E27FC236}">
                <a16:creationId xmlns:a16="http://schemas.microsoft.com/office/drawing/2014/main" id="{072E6F15-9D3B-4806-9BE2-F0190A3464DC}"/>
              </a:ext>
            </a:extLst>
          </p:cNvPr>
          <p:cNvSpPr>
            <a:spLocks noGrp="1"/>
          </p:cNvSpPr>
          <p:nvPr>
            <p:ph type="ftr" sz="quarter" idx="11"/>
          </p:nvPr>
        </p:nvSpPr>
        <p:spPr>
          <a:xfrm>
            <a:off x="4165598" y="6356350"/>
            <a:ext cx="7814733" cy="365125"/>
          </a:xfrm>
        </p:spPr>
        <p:txBody>
          <a:bodyPr/>
          <a:lstStyle/>
          <a:p>
            <a:pPr algn="r"/>
            <a:r>
              <a:rPr lang="en-GB" dirty="0">
                <a:solidFill>
                  <a:schemeClr val="bg1"/>
                </a:solidFill>
              </a:rPr>
              <a:t>STRATIGOSCONSULTING.COM</a:t>
            </a:r>
          </a:p>
        </p:txBody>
      </p:sp>
      <p:pic>
        <p:nvPicPr>
          <p:cNvPr id="10" name="Picture 9" descr="noun_353159_cc.a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76720" y="143746"/>
            <a:ext cx="815280" cy="815280"/>
          </a:xfrm>
          <a:prstGeom prst="rect">
            <a:avLst/>
          </a:prstGeom>
        </p:spPr>
      </p:pic>
    </p:spTree>
    <p:extLst>
      <p:ext uri="{BB962C8B-B14F-4D97-AF65-F5344CB8AC3E}">
        <p14:creationId xmlns:p14="http://schemas.microsoft.com/office/powerpoint/2010/main" val="37388584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7EED55F29007447AE7049BB10A365C7" ma:contentTypeVersion="8" ma:contentTypeDescription="Create a new document." ma:contentTypeScope="" ma:versionID="d4494971e32e79e3486cf1a252736dfe">
  <xsd:schema xmlns:xsd="http://www.w3.org/2001/XMLSchema" xmlns:xs="http://www.w3.org/2001/XMLSchema" xmlns:p="http://schemas.microsoft.com/office/2006/metadata/properties" xmlns:ns2="48bf342d-14ac-4966-817e-1c9c2bee0565" xmlns:ns3="927dc8f8-3bfa-4418-8a0d-8f266c54d05b" targetNamespace="http://schemas.microsoft.com/office/2006/metadata/properties" ma:root="true" ma:fieldsID="842cfa8d0a75f396bf8847b2a09c906f" ns2:_="" ns3:_="">
    <xsd:import namespace="48bf342d-14ac-4966-817e-1c9c2bee0565"/>
    <xsd:import namespace="927dc8f8-3bfa-4418-8a0d-8f266c54d05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bf342d-14ac-4966-817e-1c9c2bee05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27dc8f8-3bfa-4418-8a0d-8f266c54d05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97C74B-4079-44FA-B48D-0E1BABC4C462}">
  <ds:schemaRefs>
    <ds:schemaRef ds:uri="48bf342d-14ac-4966-817e-1c9c2bee0565"/>
    <ds:schemaRef ds:uri="http://schemas.microsoft.com/office/2006/metadata/properties"/>
    <ds:schemaRef ds:uri="http://purl.org/dc/terms/"/>
    <ds:schemaRef ds:uri="http://purl.org/dc/elements/1.1/"/>
    <ds:schemaRef ds:uri="http://www.w3.org/XML/1998/namespace"/>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927dc8f8-3bfa-4418-8a0d-8f266c54d05b"/>
  </ds:schemaRefs>
</ds:datastoreItem>
</file>

<file path=customXml/itemProps2.xml><?xml version="1.0" encoding="utf-8"?>
<ds:datastoreItem xmlns:ds="http://schemas.openxmlformats.org/officeDocument/2006/customXml" ds:itemID="{D2D5AB85-747A-430D-9E1F-78E6510D21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bf342d-14ac-4966-817e-1c9c2bee0565"/>
    <ds:schemaRef ds:uri="927dc8f8-3bfa-4418-8a0d-8f266c54d0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697F59B-1F78-4006-9E8B-7A72548F334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10914</TotalTime>
  <Words>1025</Words>
  <Application>Microsoft Office PowerPoint</Application>
  <PresentationFormat>Widescreen</PresentationFormat>
  <Paragraphs>126</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PowerPoint Presentation</vt:lpstr>
      <vt:lpstr>INTRODUCTION - WHAT WE DO</vt:lpstr>
      <vt:lpstr> RESULTS-BASED FINANCING MECHANISM DESIGN AND STRUCTURING  </vt:lpstr>
      <vt:lpstr>WHEN GOOD INNOVATIONS GO BAD </vt:lpstr>
      <vt:lpstr>SO WHY IS THIS IMPORTANT?</vt:lpstr>
      <vt:lpstr>RISKS</vt:lpstr>
      <vt:lpstr>LIMITATIONS OF THIS PAPER</vt:lpstr>
      <vt:lpstr>SUSTAINABLE DEVELOPMENT GOALS </vt:lpstr>
      <vt:lpstr>IMPACT INVESTING, THE STORY SO FAR</vt:lpstr>
      <vt:lpstr>GROWTH</vt:lpstr>
      <vt:lpstr>CASE STUDY – LAKE TURKANA WIND POWER PROJECT</vt:lpstr>
      <vt:lpstr>CASE STUDY 2 MEXICO</vt:lpstr>
      <vt:lpstr>POTENTIAL SAFE GUARDS </vt:lpstr>
      <vt:lpstr>PowerPoint Presentation</vt:lpstr>
      <vt:lpstr>THE FUTURE - SUPPORTING LEGISLATION?</vt:lpstr>
      <vt:lpstr>PowerPoint Presentation</vt:lpstr>
      <vt:lpstr>PowerPoint Presentation</vt:lpstr>
      <vt:lpstr>WHO WE ARE (can we have it alphabetically?)</vt:lpstr>
      <vt:lpstr>WHERE WE DO 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Guillaume Gevrey</dc:creator>
  <cp:lastModifiedBy>Peter Vanderwal</cp:lastModifiedBy>
  <cp:revision>343</cp:revision>
  <dcterms:created xsi:type="dcterms:W3CDTF">2018-03-01T08:10:32Z</dcterms:created>
  <dcterms:modified xsi:type="dcterms:W3CDTF">2019-05-04T14:09:32Z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0x01010097EED55F29007447AE7049BB10A365C7</vt:lpwstr>
  </property>
</Properties>
</file>